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"/>
  </p:notes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C94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41A2D-45BF-45E4-AC17-D80253E96547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E7E37-4C11-4E1A-A069-6095927A4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82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E7E37-4C11-4E1A-A069-6095927A4E9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22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21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16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04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51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75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09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06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30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42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12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44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C31ED-8168-44F0-9CDF-7C032CF9BCCA}" type="datetimeFigureOut">
              <a:rPr lang="it-IT" smtClean="0"/>
              <a:t>07/12/2020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139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microsoft.com/office/2017/06/relationships/model3d" Target="../media/model3d1.glb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17/06/relationships/model3d" Target="../media/model3d2.glb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AD3B4-8FC6-4349-8A55-9E39AA3A4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84133"/>
            <a:ext cx="9636087" cy="1139573"/>
          </a:xfrm>
        </p:spPr>
        <p:txBody>
          <a:bodyPr>
            <a:normAutofit fontScale="90000"/>
          </a:bodyPr>
          <a:lstStyle/>
          <a:p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r>
              <a:rPr lang="it-IT" sz="1600" dirty="0"/>
              <a:t>- -</a:t>
            </a: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r>
              <a:rPr lang="it-IT" sz="48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Isabella D’Este di Tivoli </a:t>
            </a:r>
            <a:br>
              <a:rPr lang="it-IT" sz="1600" dirty="0"/>
            </a:br>
            <a:r>
              <a:rPr lang="it-IT" sz="1800" b="1" dirty="0">
                <a:solidFill>
                  <a:srgbClr val="002060"/>
                </a:solidFill>
              </a:rPr>
              <a:t>                         </a:t>
            </a:r>
            <a:r>
              <a:rPr lang="it-IT" sz="22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delle Scienze Umane, </a:t>
            </a:r>
            <a:r>
              <a:rPr lang="it-IT" sz="2700" b="1" u="sng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Linguistico</a:t>
            </a:r>
            <a:r>
              <a:rPr lang="it-IT" sz="22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, Liceo Economico Sociale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7C6AED-4862-47B0-B4E4-BC6655324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4" y="984738"/>
            <a:ext cx="1354941" cy="12771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Lavagna">
                <a:extLst>
                  <a:ext uri="{FF2B5EF4-FFF2-40B4-BE49-F238E27FC236}">
                    <a16:creationId xmlns:a16="http://schemas.microsoft.com/office/drawing/2014/main" id="{5AE7652E-AFC8-4476-A1E6-439BC326DF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9640794"/>
                  </p:ext>
                </p:extLst>
              </p:nvPr>
            </p:nvGraphicFramePr>
            <p:xfrm>
              <a:off x="767080" y="1723100"/>
              <a:ext cx="10657840" cy="531944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657840" cy="5319447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909018" ay="-802241" az="-21498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4928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Lavagna">
                <a:extLst>
                  <a:ext uri="{FF2B5EF4-FFF2-40B4-BE49-F238E27FC236}">
                    <a16:creationId xmlns:a16="http://schemas.microsoft.com/office/drawing/2014/main" id="{5AE7652E-AFC8-4476-A1E6-439BC326DF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080" y="1723100"/>
                <a:ext cx="10657840" cy="531944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630326-E2A5-4757-9978-CB2B7DD53D80}"/>
              </a:ext>
            </a:extLst>
          </p:cNvPr>
          <p:cNvSpPr txBox="1"/>
          <p:nvPr/>
        </p:nvSpPr>
        <p:spPr>
          <a:xfrm>
            <a:off x="3943350" y="2905283"/>
            <a:ext cx="4632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it-IT" sz="2000" b="1" dirty="0">
                <a:latin typeface="Bradley Hand ITC" panose="03070402050302030203" pitchFamily="66" charset="0"/>
              </a:rPr>
              <a:t>Lingua straniera in diversi contesti</a:t>
            </a:r>
          </a:p>
          <a:p>
            <a:pPr marL="342900" indent="-342900" algn="ctr">
              <a:buFontTx/>
              <a:buChar char="-"/>
            </a:pPr>
            <a:endParaRPr lang="it-IT" sz="2000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C02BB1-D4B9-4FC6-807E-401677DE2882}"/>
              </a:ext>
            </a:extLst>
          </p:cNvPr>
          <p:cNvSpPr txBox="1"/>
          <p:nvPr/>
        </p:nvSpPr>
        <p:spPr>
          <a:xfrm>
            <a:off x="3888740" y="3317961"/>
            <a:ext cx="451612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it-IT" sz="1800" b="1" dirty="0">
                <a:latin typeface="Bradley Hand ITC" panose="03070402050302030203" pitchFamily="66" charset="0"/>
              </a:rPr>
              <a:t>Padronanza di tre sistemi linguistici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12901B-3AC6-4A1C-A97B-3712FE560623}"/>
              </a:ext>
            </a:extLst>
          </p:cNvPr>
          <p:cNvSpPr txBox="1"/>
          <p:nvPr/>
        </p:nvSpPr>
        <p:spPr>
          <a:xfrm>
            <a:off x="4110990" y="3705476"/>
            <a:ext cx="418846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1800" b="1" dirty="0">
                <a:latin typeface="Bradley Hand ITC" panose="03070402050302030203" pitchFamily="66" charset="0"/>
              </a:rPr>
              <a:t>Lingua come espressione della cultura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197411-0444-485D-9A68-4E74B125CC4A}"/>
              </a:ext>
            </a:extLst>
          </p:cNvPr>
          <p:cNvSpPr txBox="1"/>
          <p:nvPr/>
        </p:nvSpPr>
        <p:spPr>
          <a:xfrm>
            <a:off x="4165600" y="4074782"/>
            <a:ext cx="418846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latin typeface="Bradley Hand ITC" panose="03070402050302030203" pitchFamily="66" charset="0"/>
              </a:rPr>
              <a:t>-    Sviluppo di capacita relazionali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A62C4B-21C9-4D1B-A207-6BAE0E7E0DF7}"/>
              </a:ext>
            </a:extLst>
          </p:cNvPr>
          <p:cNvSpPr txBox="1"/>
          <p:nvPr/>
        </p:nvSpPr>
        <p:spPr>
          <a:xfrm>
            <a:off x="4110991" y="2489947"/>
            <a:ext cx="4142830" cy="37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radley Hand ITC" panose="03070402050302030203" pitchFamily="66" charset="0"/>
              </a:rPr>
              <a:t>-   </a:t>
            </a:r>
            <a:r>
              <a:rPr lang="it-IT" b="1" dirty="0">
                <a:latin typeface="Bradley Hand ITC" panose="03070402050302030203" pitchFamily="66" charset="0"/>
              </a:rPr>
              <a:t>Inglese, Spagnolo e Francese o tedesco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AB62DCA-59CB-470D-835A-7D08A53334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31D9BA99-DF80-4EC2-9A80-4D4F0E8B1EA0}"/>
              </a:ext>
            </a:extLst>
          </p:cNvPr>
          <p:cNvSpPr/>
          <p:nvPr/>
        </p:nvSpPr>
        <p:spPr>
          <a:xfrm>
            <a:off x="6795012" y="1861936"/>
            <a:ext cx="385591" cy="2035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2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28"/>
    </mc:Choice>
    <mc:Fallback xmlns="">
      <p:transition spd="slow" advTm="6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/>
      <p:bldP spid="11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84673-04CB-4293-A5E2-D73020DE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16"/>
            <a:ext cx="1051560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rgbClr val="002060"/>
                </a:solidFill>
                <a:latin typeface="Bradley Hand ITC" panose="03070402050302030203" pitchFamily="66" charset="0"/>
              </a:rPr>
              <a:t>Materie Curriculari Liceo Linguistico  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Segnaposto contenuto 5" descr="Banco e sedia">
                <a:extLst>
                  <a:ext uri="{FF2B5EF4-FFF2-40B4-BE49-F238E27FC236}">
                    <a16:creationId xmlns:a16="http://schemas.microsoft.com/office/drawing/2014/main" id="{C548E1F3-CDD4-4FAB-A6AD-6298E91CF2FC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9487137" y="1969473"/>
              <a:ext cx="2665824" cy="324260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665824" cy="3242601"/>
                    </a:xfrm>
                    <a:prstGeom prst="rect">
                      <a:avLst/>
                    </a:prstGeom>
                  </am3d:spPr>
                  <am3d:camera>
                    <am3d:pos x="0" y="0" z="69703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6320" d="1000000"/>
                    <am3d:preTrans dx="568853" dy="-3377250" dz="647074"/>
                    <am3d:scale>
                      <am3d:sx n="1000000" d="1000000"/>
                      <am3d:sy n="1000000" d="1000000"/>
                      <am3d:sz n="1000000" d="1000000"/>
                    </am3d:scale>
                    <am3d:rot ax="2322375" ay="1725807" az="12651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5803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Segnaposto contenuto 5" descr="Banco e sedia">
                <a:extLst>
                  <a:ext uri="{FF2B5EF4-FFF2-40B4-BE49-F238E27FC236}">
                    <a16:creationId xmlns:a16="http://schemas.microsoft.com/office/drawing/2014/main" id="{C548E1F3-CDD4-4FAB-A6AD-6298E91CF2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87137" y="1969473"/>
                <a:ext cx="2665824" cy="3242601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FE5C50F7-9948-4311-9A76-0FCDCF2B6428}"/>
              </a:ext>
            </a:extLst>
          </p:cNvPr>
          <p:cNvGraphicFramePr>
            <a:graphicFrameLocks noGrp="1"/>
          </p:cNvGraphicFramePr>
          <p:nvPr/>
        </p:nvGraphicFramePr>
        <p:xfrm>
          <a:off x="407963" y="759656"/>
          <a:ext cx="2785404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404">
                  <a:extLst>
                    <a:ext uri="{9D8B030D-6E8A-4147-A177-3AD203B41FA5}">
                      <a16:colId xmlns:a16="http://schemas.microsoft.com/office/drawing/2014/main" val="975421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MATERIE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01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Lingua e Lett. Italiana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6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Lingua e cultura latina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11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Inglese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86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Francese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017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Spagnolo o Tedesco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6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 e geografia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15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026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Filosofia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90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Matematica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14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Fisica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68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Scienze naturali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211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 dell’arte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80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Scienze motorie e sport.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785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Religione </a:t>
                      </a:r>
                      <a:r>
                        <a:rPr lang="it-IT" b="1" dirty="0" err="1">
                          <a:solidFill>
                            <a:srgbClr val="002060"/>
                          </a:solidFill>
                        </a:rPr>
                        <a:t>catt</a:t>
                      </a:r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. o  </a:t>
                      </a:r>
                      <a:r>
                        <a:rPr lang="it-IT" b="1" dirty="0" err="1">
                          <a:solidFill>
                            <a:srgbClr val="002060"/>
                          </a:solidFill>
                        </a:rPr>
                        <a:t>mat</a:t>
                      </a:r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. alt.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440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Totale h settimanali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703877"/>
                  </a:ext>
                </a:extLst>
              </a:tr>
            </a:tbl>
          </a:graphicData>
        </a:graphic>
      </p:graphicFrame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13357DB0-0B68-4C32-A7ED-99744B332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243836"/>
              </p:ext>
            </p:extLst>
          </p:nvPr>
        </p:nvGraphicFramePr>
        <p:xfrm>
          <a:off x="3408123" y="759656"/>
          <a:ext cx="2218954" cy="592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674">
                  <a:extLst>
                    <a:ext uri="{9D8B030D-6E8A-4147-A177-3AD203B41FA5}">
                      <a16:colId xmlns:a16="http://schemas.microsoft.com/office/drawing/2014/main" val="4778229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506649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1° 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5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199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3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23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30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404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77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3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008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85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1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58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14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4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11077"/>
                  </a:ext>
                </a:extLst>
              </a:tr>
            </a:tbl>
          </a:graphicData>
        </a:graphic>
      </p:graphicFrame>
      <p:graphicFrame>
        <p:nvGraphicFramePr>
          <p:cNvPr id="13" name="Tabella 11">
            <a:extLst>
              <a:ext uri="{FF2B5EF4-FFF2-40B4-BE49-F238E27FC236}">
                <a16:creationId xmlns:a16="http://schemas.microsoft.com/office/drawing/2014/main" id="{B5644B42-30B0-4CDC-AC34-3400C800B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727078"/>
              </p:ext>
            </p:extLst>
          </p:nvPr>
        </p:nvGraphicFramePr>
        <p:xfrm>
          <a:off x="5878595" y="745589"/>
          <a:ext cx="2218954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674">
                  <a:extLst>
                    <a:ext uri="{9D8B030D-6E8A-4147-A177-3AD203B41FA5}">
                      <a16:colId xmlns:a16="http://schemas.microsoft.com/office/drawing/2014/main" val="4778229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506649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3° 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5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199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3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23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30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404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77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3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008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85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1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58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14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4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11077"/>
                  </a:ext>
                </a:extLst>
              </a:tr>
            </a:tbl>
          </a:graphicData>
        </a:graphic>
      </p:graphicFrame>
      <p:graphicFrame>
        <p:nvGraphicFramePr>
          <p:cNvPr id="14" name="Tabella 14">
            <a:extLst>
              <a:ext uri="{FF2B5EF4-FFF2-40B4-BE49-F238E27FC236}">
                <a16:creationId xmlns:a16="http://schemas.microsoft.com/office/drawing/2014/main" id="{F20E0F83-D10B-40D2-9EA8-CCCFB5491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17455"/>
              </p:ext>
            </p:extLst>
          </p:nvPr>
        </p:nvGraphicFramePr>
        <p:xfrm>
          <a:off x="8349067" y="759657"/>
          <a:ext cx="1099037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037">
                  <a:extLst>
                    <a:ext uri="{9D8B030D-6E8A-4147-A177-3AD203B41FA5}">
                      <a16:colId xmlns:a16="http://schemas.microsoft.com/office/drawing/2014/main" val="378109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5°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2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671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46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7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172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92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639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615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688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55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344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19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864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418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947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59055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C280C9-278C-4EC5-ABFB-B8A790C206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6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34"/>
    </mc:Choice>
    <mc:Fallback xmlns="">
      <p:transition advTm="4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48BA1C-073E-485F-9177-E5F2D8E90DD2}"/>
              </a:ext>
            </a:extLst>
          </p:cNvPr>
          <p:cNvSpPr txBox="1"/>
          <p:nvPr/>
        </p:nvSpPr>
        <p:spPr>
          <a:xfrm>
            <a:off x="1096217" y="240075"/>
            <a:ext cx="465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Accesso universitario  in particolare ai </a:t>
            </a:r>
          </a:p>
          <a:p>
            <a:pPr algn="ctr"/>
            <a:r>
              <a:rPr lang="it-IT" sz="2000" u="sng" dirty="0">
                <a:solidFill>
                  <a:schemeClr val="bg1"/>
                </a:solidFill>
              </a:rPr>
              <a:t>corsi dell’area </a:t>
            </a:r>
            <a:r>
              <a:rPr lang="it-IT" sz="2000" u="sng" dirty="0" err="1">
                <a:solidFill>
                  <a:schemeClr val="bg1"/>
                </a:solidFill>
              </a:rPr>
              <a:t>linguististico</a:t>
            </a:r>
            <a:r>
              <a:rPr lang="it-IT" sz="2000" u="sng" dirty="0">
                <a:solidFill>
                  <a:schemeClr val="bg1"/>
                </a:solidFill>
              </a:rPr>
              <a:t>-umanistica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713B4A6-9358-4B86-AC45-375D73E1320C}"/>
              </a:ext>
            </a:extLst>
          </p:cNvPr>
          <p:cNvSpPr/>
          <p:nvPr/>
        </p:nvSpPr>
        <p:spPr>
          <a:xfrm>
            <a:off x="91033" y="3230502"/>
            <a:ext cx="2760114" cy="945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862E9F-7478-426A-8B04-8DB69E85C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24" y="5617724"/>
            <a:ext cx="2564912" cy="9125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BC598A-FD96-4460-9AD9-E32679366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766" y="2031179"/>
            <a:ext cx="2298391" cy="9864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239381-6DE7-4522-9253-6BAB911C6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69" y="5704771"/>
            <a:ext cx="2298391" cy="10408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50A2D51-A123-4B02-937E-9D4B25078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099" y="4576753"/>
            <a:ext cx="2298391" cy="8726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8212D69-83A9-4BC9-A35A-FE71DB9A7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50" y="4309832"/>
            <a:ext cx="2851554" cy="11280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8F7C4DB-6CCB-443D-B728-A5AC7FD13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2575" y="5684227"/>
            <a:ext cx="2298391" cy="107147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9BBBACF-A3A5-4D19-84BC-510E45205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796" y="5868181"/>
            <a:ext cx="1549031" cy="90942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C59DFAE-F223-467A-848F-95688FABC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625" y="1126939"/>
            <a:ext cx="2298391" cy="78645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E836BFB-1FAD-4E60-92E3-56EFC7990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1774" y="3151631"/>
            <a:ext cx="1727383" cy="99393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EE59DE-1934-4DEC-8B4B-C6F6E6DD5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99" y="1908229"/>
            <a:ext cx="2298391" cy="120206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D86E069-C2FE-40FB-B957-F7388A2A7EE1}"/>
              </a:ext>
            </a:extLst>
          </p:cNvPr>
          <p:cNvSpPr txBox="1"/>
          <p:nvPr/>
        </p:nvSpPr>
        <p:spPr>
          <a:xfrm flipH="1">
            <a:off x="226926" y="218609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Lingue e letterature straniere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24B5D7-5B6A-4A88-B6CE-41D1E6A26E4A}"/>
              </a:ext>
            </a:extLst>
          </p:cNvPr>
          <p:cNvSpPr txBox="1"/>
          <p:nvPr/>
        </p:nvSpPr>
        <p:spPr>
          <a:xfrm>
            <a:off x="417844" y="353643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Mediazione linguistica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5D1C4F-02C5-40EE-8C96-A62726A5A9AC}"/>
              </a:ext>
            </a:extLst>
          </p:cNvPr>
          <p:cNvSpPr txBox="1"/>
          <p:nvPr/>
        </p:nvSpPr>
        <p:spPr>
          <a:xfrm>
            <a:off x="80984" y="4530854"/>
            <a:ext cx="3121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Scienze politiche e delle relazioni internazionali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D16C7A1-8EF2-443C-ACBC-55DD2EF5007E}"/>
              </a:ext>
            </a:extLst>
          </p:cNvPr>
          <p:cNvSpPr txBox="1"/>
          <p:nvPr/>
        </p:nvSpPr>
        <p:spPr>
          <a:xfrm>
            <a:off x="862641" y="5855860"/>
            <a:ext cx="200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Scienze del turismo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29E0685-3595-4C8A-AE7F-8908475929DD}"/>
              </a:ext>
            </a:extLst>
          </p:cNvPr>
          <p:cNvSpPr txBox="1"/>
          <p:nvPr/>
        </p:nvSpPr>
        <p:spPr>
          <a:xfrm>
            <a:off x="3586807" y="5816667"/>
            <a:ext cx="205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Scienze della comunicazione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E7BD93B-EAF1-4E7F-9DCF-4F8C8F65D2C3}"/>
              </a:ext>
            </a:extLst>
          </p:cNvPr>
          <p:cNvSpPr txBox="1"/>
          <p:nvPr/>
        </p:nvSpPr>
        <p:spPr>
          <a:xfrm>
            <a:off x="4070915" y="4669570"/>
            <a:ext cx="2940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Archivistica e biblioteconomia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1F7BAD2-88DE-41E6-B63E-6DADAC0AF21D}"/>
              </a:ext>
            </a:extLst>
          </p:cNvPr>
          <p:cNvCxnSpPr>
            <a:cxnSpLocks/>
          </p:cNvCxnSpPr>
          <p:nvPr/>
        </p:nvCxnSpPr>
        <p:spPr>
          <a:xfrm flipH="1">
            <a:off x="2016746" y="1068167"/>
            <a:ext cx="813406" cy="8956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7C4E383-400B-4095-8A6C-74B07E852DE8}"/>
              </a:ext>
            </a:extLst>
          </p:cNvPr>
          <p:cNvCxnSpPr>
            <a:cxnSpLocks/>
          </p:cNvCxnSpPr>
          <p:nvPr/>
        </p:nvCxnSpPr>
        <p:spPr>
          <a:xfrm flipH="1">
            <a:off x="2371771" y="1051321"/>
            <a:ext cx="922547" cy="21383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9CAB732-2142-4FA1-AD40-BEC2181A3EB8}"/>
              </a:ext>
            </a:extLst>
          </p:cNvPr>
          <p:cNvCxnSpPr>
            <a:cxnSpLocks/>
          </p:cNvCxnSpPr>
          <p:nvPr/>
        </p:nvCxnSpPr>
        <p:spPr>
          <a:xfrm flipH="1">
            <a:off x="2743304" y="1091779"/>
            <a:ext cx="1053344" cy="33269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18B49CA-1495-4AEF-BAB7-A8286AE22DBF}"/>
              </a:ext>
            </a:extLst>
          </p:cNvPr>
          <p:cNvCxnSpPr>
            <a:cxnSpLocks/>
          </p:cNvCxnSpPr>
          <p:nvPr/>
        </p:nvCxnSpPr>
        <p:spPr>
          <a:xfrm flipH="1">
            <a:off x="2984221" y="1061174"/>
            <a:ext cx="1246996" cy="43918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3F26D09-D96E-47DC-A1DA-5BF9A8CA2021}"/>
              </a:ext>
            </a:extLst>
          </p:cNvPr>
          <p:cNvSpPr txBox="1"/>
          <p:nvPr/>
        </p:nvSpPr>
        <p:spPr>
          <a:xfrm>
            <a:off x="5977760" y="285161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solidFill>
                  <a:schemeClr val="bg1"/>
                </a:solidFill>
              </a:rPr>
              <a:t>Sbocchi lavorativi</a:t>
            </a: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94CAB7A5-564C-48A9-9C75-BD37F160170C}"/>
              </a:ext>
            </a:extLst>
          </p:cNvPr>
          <p:cNvCxnSpPr>
            <a:cxnSpLocks/>
          </p:cNvCxnSpPr>
          <p:nvPr/>
        </p:nvCxnSpPr>
        <p:spPr>
          <a:xfrm flipH="1">
            <a:off x="3968984" y="1086576"/>
            <a:ext cx="729181" cy="45152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7EF4E14C-841C-4D47-833D-DD6E0FF23B2B}"/>
              </a:ext>
            </a:extLst>
          </p:cNvPr>
          <p:cNvCxnSpPr>
            <a:cxnSpLocks/>
          </p:cNvCxnSpPr>
          <p:nvPr/>
        </p:nvCxnSpPr>
        <p:spPr>
          <a:xfrm>
            <a:off x="5172506" y="1059857"/>
            <a:ext cx="346527" cy="33632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magine 51">
            <a:extLst>
              <a:ext uri="{FF2B5EF4-FFF2-40B4-BE49-F238E27FC236}">
                <a16:creationId xmlns:a16="http://schemas.microsoft.com/office/drawing/2014/main" id="{F36D75D9-2E93-4842-8676-7191345FF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4297" y="4223372"/>
            <a:ext cx="1663727" cy="90942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5E4F1A98-0E13-4A2A-AB48-7F9EAED5E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758" y="247550"/>
            <a:ext cx="2298391" cy="786452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A5EDD6FC-2180-4717-831A-F0FD853D1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190" y="4820494"/>
            <a:ext cx="1613197" cy="1069376"/>
          </a:xfrm>
          <a:prstGeom prst="rect">
            <a:avLst/>
          </a:prstGeom>
        </p:spPr>
      </p:pic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815D3295-3A97-4672-9B82-AF1E614E4F86}"/>
              </a:ext>
            </a:extLst>
          </p:cNvPr>
          <p:cNvCxnSpPr>
            <a:cxnSpLocks/>
          </p:cNvCxnSpPr>
          <p:nvPr/>
        </p:nvCxnSpPr>
        <p:spPr>
          <a:xfrm>
            <a:off x="7961279" y="517097"/>
            <a:ext cx="1615635" cy="1236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94010FC7-3213-4D97-A9B8-01B3C7A54E82}"/>
              </a:ext>
            </a:extLst>
          </p:cNvPr>
          <p:cNvSpPr txBox="1"/>
          <p:nvPr/>
        </p:nvSpPr>
        <p:spPr>
          <a:xfrm>
            <a:off x="9923448" y="258618"/>
            <a:ext cx="2016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Società di import/export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C6F2FB35-5F3C-42B9-BDD1-2CB7DDA687C8}"/>
              </a:ext>
            </a:extLst>
          </p:cNvPr>
          <p:cNvSpPr txBox="1"/>
          <p:nvPr/>
        </p:nvSpPr>
        <p:spPr>
          <a:xfrm>
            <a:off x="9908929" y="1311475"/>
            <a:ext cx="208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Società di logistica e trasporti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1DA18974-8122-4EA1-843F-C6042B185B23}"/>
              </a:ext>
            </a:extLst>
          </p:cNvPr>
          <p:cNvSpPr txBox="1"/>
          <p:nvPr/>
        </p:nvSpPr>
        <p:spPr>
          <a:xfrm flipH="1">
            <a:off x="10004546" y="2217251"/>
            <a:ext cx="199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Aziende straniere con sede in Italia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86330EAD-0711-40F2-9B32-5AB4486D6D29}"/>
              </a:ext>
            </a:extLst>
          </p:cNvPr>
          <p:cNvSpPr txBox="1"/>
          <p:nvPr/>
        </p:nvSpPr>
        <p:spPr>
          <a:xfrm flipH="1">
            <a:off x="10378060" y="3397939"/>
            <a:ext cx="1681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Agenzie di viaggi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904E16DA-0227-4E49-927F-4293976D1CAB}"/>
              </a:ext>
            </a:extLst>
          </p:cNvPr>
          <p:cNvSpPr txBox="1"/>
          <p:nvPr/>
        </p:nvSpPr>
        <p:spPr>
          <a:xfrm>
            <a:off x="10456369" y="4383954"/>
            <a:ext cx="1613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Agenzie di traduzione 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683E1744-3BE5-41AF-A5D7-BD7AA60928DE}"/>
              </a:ext>
            </a:extLst>
          </p:cNvPr>
          <p:cNvSpPr txBox="1"/>
          <p:nvPr/>
        </p:nvSpPr>
        <p:spPr>
          <a:xfrm>
            <a:off x="8176467" y="5982815"/>
            <a:ext cx="148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Strutture ricettive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66A0B059-5252-4169-803D-F784A5EF941F}"/>
              </a:ext>
            </a:extLst>
          </p:cNvPr>
          <p:cNvSpPr txBox="1"/>
          <p:nvPr/>
        </p:nvSpPr>
        <p:spPr>
          <a:xfrm>
            <a:off x="8699676" y="5094195"/>
            <a:ext cx="178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Agenzie di Web marketing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E0323306-C2C7-4EEC-924E-6616216FA0B4}"/>
              </a:ext>
            </a:extLst>
          </p:cNvPr>
          <p:cNvSpPr txBox="1"/>
          <p:nvPr/>
        </p:nvSpPr>
        <p:spPr>
          <a:xfrm flipH="1">
            <a:off x="10007852" y="5796826"/>
            <a:ext cx="184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Agenzie di servizi turistici</a:t>
            </a:r>
          </a:p>
        </p:txBody>
      </p: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94FF89A5-5145-4836-87BD-528F89668496}"/>
              </a:ext>
            </a:extLst>
          </p:cNvPr>
          <p:cNvCxnSpPr>
            <a:cxnSpLocks/>
          </p:cNvCxnSpPr>
          <p:nvPr/>
        </p:nvCxnSpPr>
        <p:spPr>
          <a:xfrm>
            <a:off x="7856325" y="669535"/>
            <a:ext cx="1908742" cy="737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88B7976E-A9CD-4865-A209-847A0799CC3F}"/>
              </a:ext>
            </a:extLst>
          </p:cNvPr>
          <p:cNvCxnSpPr>
            <a:cxnSpLocks/>
          </p:cNvCxnSpPr>
          <p:nvPr/>
        </p:nvCxnSpPr>
        <p:spPr>
          <a:xfrm>
            <a:off x="7732980" y="712261"/>
            <a:ext cx="2122037" cy="15684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>
            <a:extLst>
              <a:ext uri="{FF2B5EF4-FFF2-40B4-BE49-F238E27FC236}">
                <a16:creationId xmlns:a16="http://schemas.microsoft.com/office/drawing/2014/main" id="{B6FEAE41-7D42-4D16-8F99-5AE261F90A7D}"/>
              </a:ext>
            </a:extLst>
          </p:cNvPr>
          <p:cNvCxnSpPr>
            <a:cxnSpLocks/>
          </p:cNvCxnSpPr>
          <p:nvPr/>
        </p:nvCxnSpPr>
        <p:spPr>
          <a:xfrm>
            <a:off x="7541167" y="723368"/>
            <a:ext cx="2722652" cy="27056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3EECFF31-9442-49BB-8C00-EFA8728342C2}"/>
              </a:ext>
            </a:extLst>
          </p:cNvPr>
          <p:cNvCxnSpPr>
            <a:cxnSpLocks/>
          </p:cNvCxnSpPr>
          <p:nvPr/>
        </p:nvCxnSpPr>
        <p:spPr>
          <a:xfrm>
            <a:off x="7314275" y="760593"/>
            <a:ext cx="3201393" cy="36707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D237F622-179B-4F49-80BF-B5C5D8724230}"/>
              </a:ext>
            </a:extLst>
          </p:cNvPr>
          <p:cNvCxnSpPr>
            <a:cxnSpLocks/>
          </p:cNvCxnSpPr>
          <p:nvPr/>
        </p:nvCxnSpPr>
        <p:spPr>
          <a:xfrm>
            <a:off x="7160650" y="819620"/>
            <a:ext cx="3718303" cy="47269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2D68E1AB-ECAC-4ADF-AF94-CAFCB9066440}"/>
              </a:ext>
            </a:extLst>
          </p:cNvPr>
          <p:cNvCxnSpPr>
            <a:cxnSpLocks/>
          </p:cNvCxnSpPr>
          <p:nvPr/>
        </p:nvCxnSpPr>
        <p:spPr>
          <a:xfrm>
            <a:off x="7028679" y="885579"/>
            <a:ext cx="2364377" cy="37925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F63AEEBE-F430-4AA7-93D7-219B8796F701}"/>
              </a:ext>
            </a:extLst>
          </p:cNvPr>
          <p:cNvCxnSpPr>
            <a:cxnSpLocks/>
          </p:cNvCxnSpPr>
          <p:nvPr/>
        </p:nvCxnSpPr>
        <p:spPr>
          <a:xfrm flipH="1">
            <a:off x="6145046" y="723368"/>
            <a:ext cx="329380" cy="13078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6C69B676-417D-4E3A-8B2A-2F26603F4251}"/>
              </a:ext>
            </a:extLst>
          </p:cNvPr>
          <p:cNvCxnSpPr>
            <a:cxnSpLocks/>
          </p:cNvCxnSpPr>
          <p:nvPr/>
        </p:nvCxnSpPr>
        <p:spPr>
          <a:xfrm>
            <a:off x="6844334" y="805903"/>
            <a:ext cx="1865489" cy="5061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72487F48-0219-4D69-AB46-A8DCAEDC2633}"/>
              </a:ext>
            </a:extLst>
          </p:cNvPr>
          <p:cNvCxnSpPr>
            <a:cxnSpLocks/>
          </p:cNvCxnSpPr>
          <p:nvPr/>
        </p:nvCxnSpPr>
        <p:spPr>
          <a:xfrm>
            <a:off x="6620736" y="755391"/>
            <a:ext cx="613112" cy="4274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e 40">
            <a:extLst>
              <a:ext uri="{FF2B5EF4-FFF2-40B4-BE49-F238E27FC236}">
                <a16:creationId xmlns:a16="http://schemas.microsoft.com/office/drawing/2014/main" id="{F473AB89-B83C-45BE-A645-0CE3487725D5}"/>
              </a:ext>
            </a:extLst>
          </p:cNvPr>
          <p:cNvSpPr/>
          <p:nvPr/>
        </p:nvSpPr>
        <p:spPr>
          <a:xfrm>
            <a:off x="5376944" y="2161088"/>
            <a:ext cx="1435777" cy="8497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AA565DE4-36B9-410B-8F94-DE98A35C7869}"/>
              </a:ext>
            </a:extLst>
          </p:cNvPr>
          <p:cNvSpPr/>
          <p:nvPr/>
        </p:nvSpPr>
        <p:spPr>
          <a:xfrm>
            <a:off x="6079825" y="5221962"/>
            <a:ext cx="2253879" cy="9434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F07BF12-A51B-456E-A4C7-CB51EA3CCC58}"/>
              </a:ext>
            </a:extLst>
          </p:cNvPr>
          <p:cNvSpPr txBox="1"/>
          <p:nvPr/>
        </p:nvSpPr>
        <p:spPr>
          <a:xfrm flipH="1">
            <a:off x="5235696" y="2286499"/>
            <a:ext cx="181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Associazioni umanitarie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96C7BDC-6A7B-4BF4-8CBC-409BED570FB3}"/>
              </a:ext>
            </a:extLst>
          </p:cNvPr>
          <p:cNvSpPr txBox="1"/>
          <p:nvPr/>
        </p:nvSpPr>
        <p:spPr>
          <a:xfrm>
            <a:off x="6190109" y="5383763"/>
            <a:ext cx="217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Agenzie di trasporto aeronautico</a:t>
            </a:r>
          </a:p>
        </p:txBody>
      </p:sp>
      <p:pic>
        <p:nvPicPr>
          <p:cNvPr id="86" name="Audio 85">
            <a:hlinkClick r:id="" action="ppaction://media"/>
            <a:extLst>
              <a:ext uri="{FF2B5EF4-FFF2-40B4-BE49-F238E27FC236}">
                <a16:creationId xmlns:a16="http://schemas.microsoft.com/office/drawing/2014/main" id="{544A891F-41AA-4C42-9168-47DDF1852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6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53"/>
    </mc:Choice>
    <mc:Fallback xmlns="">
      <p:transition spd="slow" advTm="9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3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E34384A-A488-4E60-8AF9-FE942DBB4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38732"/>
            <a:ext cx="4837430" cy="6449907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12FC2086-F422-414B-B8FC-DACDE8C19807}"/>
              </a:ext>
            </a:extLst>
          </p:cNvPr>
          <p:cNvSpPr/>
          <p:nvPr/>
        </p:nvSpPr>
        <p:spPr>
          <a:xfrm>
            <a:off x="5158014" y="162471"/>
            <a:ext cx="3829869" cy="88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AF28D3F-CAAF-4867-A86D-87DCC9F0C833}"/>
              </a:ext>
            </a:extLst>
          </p:cNvPr>
          <p:cNvSpPr/>
          <p:nvPr/>
        </p:nvSpPr>
        <p:spPr>
          <a:xfrm>
            <a:off x="8867643" y="1297988"/>
            <a:ext cx="3147060" cy="88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12971613-9BED-4B36-BF3F-D9B63099F9B5}"/>
              </a:ext>
            </a:extLst>
          </p:cNvPr>
          <p:cNvSpPr/>
          <p:nvPr/>
        </p:nvSpPr>
        <p:spPr>
          <a:xfrm>
            <a:off x="5191825" y="2479968"/>
            <a:ext cx="2934850" cy="1351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E4FDCF1-926B-4D20-BE91-F057DB7D7505}"/>
              </a:ext>
            </a:extLst>
          </p:cNvPr>
          <p:cNvSpPr/>
          <p:nvPr/>
        </p:nvSpPr>
        <p:spPr>
          <a:xfrm>
            <a:off x="9486371" y="4157586"/>
            <a:ext cx="2509259" cy="801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3E1156D-98FC-4AA4-AE60-965107165B51}"/>
              </a:ext>
            </a:extLst>
          </p:cNvPr>
          <p:cNvSpPr/>
          <p:nvPr/>
        </p:nvSpPr>
        <p:spPr>
          <a:xfrm>
            <a:off x="9083767" y="340335"/>
            <a:ext cx="533400" cy="261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F5BEA17F-A88A-46E5-85FE-11188028AEA7}"/>
              </a:ext>
            </a:extLst>
          </p:cNvPr>
          <p:cNvSpPr/>
          <p:nvPr/>
        </p:nvSpPr>
        <p:spPr>
          <a:xfrm rot="10800000">
            <a:off x="8248660" y="1640839"/>
            <a:ext cx="569403" cy="312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78F5BD54-5976-448C-986B-A7A164DBAD35}"/>
              </a:ext>
            </a:extLst>
          </p:cNvPr>
          <p:cNvSpPr/>
          <p:nvPr/>
        </p:nvSpPr>
        <p:spPr>
          <a:xfrm rot="11484568">
            <a:off x="8239112" y="4265007"/>
            <a:ext cx="1107699" cy="216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520F0072-C8C9-456D-B403-75649B3E6572}"/>
              </a:ext>
            </a:extLst>
          </p:cNvPr>
          <p:cNvSpPr/>
          <p:nvPr/>
        </p:nvSpPr>
        <p:spPr>
          <a:xfrm flipV="1">
            <a:off x="8241017" y="3011363"/>
            <a:ext cx="533400" cy="27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72010C-B7CE-4A9B-96AD-A76309C13710}"/>
              </a:ext>
            </a:extLst>
          </p:cNvPr>
          <p:cNvSpPr txBox="1"/>
          <p:nvPr/>
        </p:nvSpPr>
        <p:spPr>
          <a:xfrm>
            <a:off x="4933106" y="212980"/>
            <a:ext cx="427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CERTIFICAZIONI LINGUISTICHE</a:t>
            </a:r>
          </a:p>
          <a:p>
            <a:pPr algn="ctr"/>
            <a:r>
              <a:rPr lang="it-IT" sz="2000" dirty="0"/>
              <a:t>DELE, DELF, CAMBRIDGE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8E95225-588E-4FB9-BCC2-F05A62DE6A4E}"/>
              </a:ext>
            </a:extLst>
          </p:cNvPr>
          <p:cNvSpPr txBox="1"/>
          <p:nvPr/>
        </p:nvSpPr>
        <p:spPr>
          <a:xfrm>
            <a:off x="9136406" y="1501472"/>
            <a:ext cx="269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SCAMBI CULTURALI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050F492-605C-44F6-BB9C-ABF0522C0027}"/>
              </a:ext>
            </a:extLst>
          </p:cNvPr>
          <p:cNvSpPr txBox="1"/>
          <p:nvPr/>
        </p:nvSpPr>
        <p:spPr>
          <a:xfrm>
            <a:off x="5119420" y="1433057"/>
            <a:ext cx="307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apprendimento e uso della lingua in contesti reali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2108B6-5CCA-4520-96AA-9CE511B22375}"/>
              </a:ext>
            </a:extLst>
          </p:cNvPr>
          <p:cNvSpPr txBox="1"/>
          <p:nvPr/>
        </p:nvSpPr>
        <p:spPr>
          <a:xfrm>
            <a:off x="9392260" y="137373"/>
            <a:ext cx="2697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rilasciate da enti  accreditati: riconosciute e spendibili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5CC8C94-8534-4EBD-B61F-330D9B624E83}"/>
              </a:ext>
            </a:extLst>
          </p:cNvPr>
          <p:cNvSpPr txBox="1"/>
          <p:nvPr/>
        </p:nvSpPr>
        <p:spPr>
          <a:xfrm>
            <a:off x="5420017" y="2486573"/>
            <a:ext cx="2575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PROGETTI ETWINNING – ERASMUS PLUS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1584A01-B3F7-409E-8E8E-FAA8A90BE8AB}"/>
              </a:ext>
            </a:extLst>
          </p:cNvPr>
          <p:cNvSpPr txBox="1"/>
          <p:nvPr/>
        </p:nvSpPr>
        <p:spPr>
          <a:xfrm>
            <a:off x="8838050" y="2681850"/>
            <a:ext cx="2934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arricchimento e scambio di conoscenze e progetti  in lingua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907E5CF-D15C-4B9C-B9CE-6B4028B0B7A4}"/>
              </a:ext>
            </a:extLst>
          </p:cNvPr>
          <p:cNvSpPr txBox="1"/>
          <p:nvPr/>
        </p:nvSpPr>
        <p:spPr>
          <a:xfrm>
            <a:off x="9744515" y="4237650"/>
            <a:ext cx="208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CLASSI </a:t>
            </a:r>
            <a:r>
              <a:rPr lang="it-IT" sz="2800" dirty="0" err="1"/>
              <a:t>iPAD</a:t>
            </a:r>
            <a:r>
              <a:rPr lang="it-IT" sz="2800" dirty="0"/>
              <a:t> 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A08F8347-3670-4D5F-8F74-EF9558B5DEFC}"/>
              </a:ext>
            </a:extLst>
          </p:cNvPr>
          <p:cNvSpPr/>
          <p:nvPr/>
        </p:nvSpPr>
        <p:spPr>
          <a:xfrm rot="10248433">
            <a:off x="8222858" y="4790223"/>
            <a:ext cx="1132127" cy="231989"/>
          </a:xfrm>
          <a:prstGeom prst="rightArrow">
            <a:avLst>
              <a:gd name="adj1" fmla="val 546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532B0BD-6E8D-4F09-AB2D-5071EA1739CC}"/>
              </a:ext>
            </a:extLst>
          </p:cNvPr>
          <p:cNvSpPr txBox="1"/>
          <p:nvPr/>
        </p:nvSpPr>
        <p:spPr>
          <a:xfrm>
            <a:off x="4752945" y="4011561"/>
            <a:ext cx="3911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metodologia  didattica </a:t>
            </a:r>
          </a:p>
          <a:p>
            <a:pPr algn="ctr"/>
            <a:r>
              <a:rPr lang="it-IT" sz="2000" dirty="0"/>
              <a:t>innovativa e accattivante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09BEF7A-68DF-4EF7-BAE1-CC28220EF076}"/>
              </a:ext>
            </a:extLst>
          </p:cNvPr>
          <p:cNvSpPr txBox="1"/>
          <p:nvPr/>
        </p:nvSpPr>
        <p:spPr>
          <a:xfrm>
            <a:off x="5225291" y="4768217"/>
            <a:ext cx="3137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laboratorio di apprendimento interattivo 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C7BF04E9-8B77-457B-8B1F-24B5EB3A4481}"/>
              </a:ext>
            </a:extLst>
          </p:cNvPr>
          <p:cNvSpPr/>
          <p:nvPr/>
        </p:nvSpPr>
        <p:spPr>
          <a:xfrm>
            <a:off x="5225222" y="5650832"/>
            <a:ext cx="2816645" cy="835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23889A1-473C-4BEC-A489-9F36C0C9A5A8}"/>
              </a:ext>
            </a:extLst>
          </p:cNvPr>
          <p:cNvSpPr txBox="1"/>
          <p:nvPr/>
        </p:nvSpPr>
        <p:spPr>
          <a:xfrm>
            <a:off x="5388834" y="5798634"/>
            <a:ext cx="249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PCTO all’ESTERO</a:t>
            </a: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CBD97867-5C65-4265-8473-99AC7683892D}"/>
              </a:ext>
            </a:extLst>
          </p:cNvPr>
          <p:cNvSpPr/>
          <p:nvPr/>
        </p:nvSpPr>
        <p:spPr>
          <a:xfrm>
            <a:off x="8131098" y="5938179"/>
            <a:ext cx="533400" cy="261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B096FD2-61CD-4F90-975F-1B4DF7B4942F}"/>
              </a:ext>
            </a:extLst>
          </p:cNvPr>
          <p:cNvSpPr txBox="1"/>
          <p:nvPr/>
        </p:nvSpPr>
        <p:spPr>
          <a:xfrm flipH="1">
            <a:off x="8664498" y="5628730"/>
            <a:ext cx="3169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dal mondo scolastico al mondo del lavoro grazie alle lingue </a:t>
            </a: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6C93723B-AE8A-4807-969D-78378ED555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84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49"/>
    </mc:Choice>
    <mc:Fallback xmlns="">
      <p:transition spd="slow" advTm="120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8" grpId="0"/>
      <p:bldP spid="20" grpId="0"/>
      <p:bldP spid="21" grpId="0"/>
      <p:bldP spid="22" grpId="0" animBg="1"/>
      <p:bldP spid="23" grpId="0"/>
      <p:bldP spid="24" grpId="0"/>
      <p:bldP spid="29" grpId="0" animBg="1"/>
      <p:bldP spid="30" grpId="0"/>
      <p:bldP spid="31" grpId="0" animBg="1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5.4|3.5|2|14.5|7.9|6.7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6|1|1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7|2.6|1.5|3.2|1.8|2.6|1.5|8.8|2|2.3|2.3|2|1.6|2.1|2.4|4.1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3|1.2|4.8|3.3|4.3|2.3|3.8|2.7|5.7|5.9|4.3|2.2|3.5|2|5.9|15.7|1.4|4.4|15.3|16.4|1.7|1"/>
</p:tagLst>
</file>

<file path=ppt/theme/theme1.xml><?xml version="1.0" encoding="utf-8"?>
<a:theme xmlns:a="http://schemas.openxmlformats.org/drawingml/2006/main" name="Office Theme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</TotalTime>
  <Words>330</Words>
  <Application>Microsoft Office PowerPoint</Application>
  <PresentationFormat>Widescreen</PresentationFormat>
  <Paragraphs>136</Paragraphs>
  <Slides>4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Bradley Hand ITC</vt:lpstr>
      <vt:lpstr>Calibri</vt:lpstr>
      <vt:lpstr>Calibri Light</vt:lpstr>
      <vt:lpstr>Office Theme</vt:lpstr>
      <vt:lpstr>           - -   Liceo Isabella D’Este di Tivoli                           Liceo delle Scienze Umane, Liceo Linguistico, Liceo Economico Sociale</vt:lpstr>
      <vt:lpstr>Materie Curriculari Liceo Linguistico  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Liceo Isabella D’Este di Tivoli                            Liceo delle Scienze Umane, Linguistico, Economico Sociale</dc:title>
  <dc:creator>ANDREA</dc:creator>
  <cp:lastModifiedBy>Maria  Angela Randazzo</cp:lastModifiedBy>
  <cp:revision>52</cp:revision>
  <dcterms:created xsi:type="dcterms:W3CDTF">2020-12-06T10:31:16Z</dcterms:created>
  <dcterms:modified xsi:type="dcterms:W3CDTF">2020-12-07T08:58:02Z</dcterms:modified>
</cp:coreProperties>
</file>