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01F6A-543A-4843-A6F7-A9082165D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84A33F-4964-44A3-B434-A2611D11B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A04CE8-4187-4B03-94EE-310E7007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FD22E6-2E3E-481F-B7A5-A0A9B9A83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582FB6-96B5-495E-802D-5E29C125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36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0095D-F571-4F38-860A-BF19B869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CA495F-BA6D-4473-BD2E-92A481435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1F53D-E4BB-4E6D-B65C-27D70B40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049D90-B024-4518-A692-2B19799A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E13B0B-4E26-47FF-97CC-27D5069E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84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94180DC-7D2A-4553-9680-06D3B95F0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C10B85-47D3-4C38-9F7C-1A486D673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BD5C32-217C-43BF-8D6B-275CC997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EC59D3-919E-4DFD-BF5B-89E19FC9D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78AD11-5F2C-4B09-BA08-9033C836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8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F2442-A63E-4AD7-9AF0-E01B6E0B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9103AD-BB37-482F-A9AA-A64E0EF57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6AD29C-461C-4746-80B9-1758D542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265A88-FF0E-4FAF-A221-0FB2ABA0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7CBBF0-8DEE-4BA0-8865-53F5CA32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11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70193A-4359-4AF5-B5C4-02BED0EF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7F610E-8F4D-42F1-8442-9EE5B6534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EE12B-6026-4F93-ACF8-56BCE9C80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EF3209-C7F4-4846-B7E6-B46A1540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8A19E6-039D-4C4B-9B4D-B00463C4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21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0AB491-D2CF-4D25-82C3-02139627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D116E4-894E-4E1A-84AC-53DACD45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B54192-DEDF-4CBE-B48B-4C633F12F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95F34D-E5D0-4C38-AB12-C1D0AD79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517692-DD0A-45A2-B7BF-6A64B8D93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A92806-F8F6-4F4F-9586-29AF61B0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02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E78FB0-89AD-49CD-91A0-66CC3FF14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E6A4DB-88CE-4624-B716-9E843A55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1A8C54-98D9-4757-BB10-3671BFC06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12FBEF1-9713-49F9-AE20-2CEFA43ED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6BC7FF7-C52C-4CA1-9AD3-8A62E7360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4602C0C-F6BA-4E29-A1EC-5C7C18421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9C24335-760F-4FEF-B6E4-AD967D99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511978-C359-45BF-9963-A3669398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55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0C164-DD19-46FD-B11E-C1598470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979D08-8A9E-4F16-92A9-68A04E6A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A9C6FD-B31C-45FB-A995-C5FAEFBB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A5C453-EAF5-40B8-BA3E-0731C62A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70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AF3389-19D3-48C0-AF25-AABEBE6A5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EB16ADA-11EC-4259-B0D2-DCE7D5C37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8971B3-7794-4D89-A53B-04FB5D7B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11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71929-06EB-47C7-ABCD-4B6275E8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2855BE-5840-42AF-90E1-CB7187B06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DA79B0-BB15-4FAF-AA7D-27C19D79D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8B59A0-66FE-432B-9A22-B9E92A32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8CF757-9856-42B2-8FA8-B351D459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DAB52B-29EF-41B7-BB3D-3340DF29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71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B3AD0-14AD-4DCE-8BA9-144700C8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E68CB9C-2B15-4AA0-AD9C-CC53E8D7A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C75A14-AE0B-4EF0-93AC-4B2B89321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43C817-7F95-414A-A0B0-A5833B60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DE5C05-D8CE-45EE-A924-ADFCAC298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D07DCF-A310-4E26-8035-4BC4AC83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73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BEBC44A-064D-4507-947A-A60B19E5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06F67-1742-454A-858B-DA7F4DBF3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69F307-55B8-4A32-95FC-E55BA0CB7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8AA40C-CFE4-4261-A329-4DDC2EF1F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C730FB-8F4B-49B3-A20A-72874BF7E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69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17/06/relationships/model3d" Target="../media/model3d1.glb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17/06/relationships/model3d" Target="../media/model3d2.glb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AD3B4-8FC6-4349-8A55-9E39AA3A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0" y="355419"/>
            <a:ext cx="9144000" cy="1139573"/>
          </a:xfrm>
        </p:spPr>
        <p:txBody>
          <a:bodyPr>
            <a:normAutofit fontScale="90000"/>
          </a:bodyPr>
          <a:lstStyle/>
          <a:p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r>
              <a:rPr lang="it-IT" sz="48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Isabella D’Este di Tivoli </a:t>
            </a:r>
            <a:br>
              <a:rPr lang="it-IT" sz="1600" dirty="0"/>
            </a:br>
            <a:r>
              <a:rPr lang="it-IT" sz="1800" b="1" dirty="0">
                <a:solidFill>
                  <a:srgbClr val="002060"/>
                </a:solidFill>
              </a:rPr>
              <a:t>                   </a:t>
            </a:r>
            <a:r>
              <a:rPr lang="it-IT" sz="22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delle Scienze Umane, Liceo Linguistico, </a:t>
            </a:r>
            <a:r>
              <a:rPr lang="it-IT" sz="2700" b="1" u="sng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 Economico Sociale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7C6AED-4862-47B0-B4E4-BC6655324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54" y="217793"/>
            <a:ext cx="1354941" cy="12771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Lavagna">
                <a:extLst>
                  <a:ext uri="{FF2B5EF4-FFF2-40B4-BE49-F238E27FC236}">
                    <a16:creationId xmlns:a16="http://schemas.microsoft.com/office/drawing/2014/main" id="{5AE7652E-AFC8-4476-A1E6-439BC326DF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9173397"/>
                  </p:ext>
                </p:extLst>
              </p:nvPr>
            </p:nvGraphicFramePr>
            <p:xfrm>
              <a:off x="2520924" y="963493"/>
              <a:ext cx="7160392" cy="620214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160392" cy="6202144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909018" ay="-802241" az="-21498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7361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Lavagna">
                <a:extLst>
                  <a:ext uri="{FF2B5EF4-FFF2-40B4-BE49-F238E27FC236}">
                    <a16:creationId xmlns:a16="http://schemas.microsoft.com/office/drawing/2014/main" id="{5AE7652E-AFC8-4476-A1E6-439BC326DF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0924" y="963493"/>
                <a:ext cx="7160392" cy="620214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reccia angolare in su 3">
            <a:extLst>
              <a:ext uri="{FF2B5EF4-FFF2-40B4-BE49-F238E27FC236}">
                <a16:creationId xmlns:a16="http://schemas.microsoft.com/office/drawing/2014/main" id="{334810FA-826A-4B12-921C-1D979B1A2145}"/>
              </a:ext>
            </a:extLst>
          </p:cNvPr>
          <p:cNvSpPr/>
          <p:nvPr/>
        </p:nvSpPr>
        <p:spPr>
          <a:xfrm rot="5400000">
            <a:off x="9483694" y="1432895"/>
            <a:ext cx="942808" cy="905776"/>
          </a:xfrm>
          <a:prstGeom prst="bentUpArrow">
            <a:avLst>
              <a:gd name="adj1" fmla="val 25000"/>
              <a:gd name="adj2" fmla="val 25000"/>
              <a:gd name="adj3" fmla="val 23878"/>
            </a:avLst>
          </a:prstGeom>
          <a:solidFill>
            <a:srgbClr val="FF0000"/>
          </a:solidFill>
          <a:scene3d>
            <a:camera prst="orthographicFront">
              <a:rot lat="21299971" lon="12000001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794C27-6B14-4053-AED9-1EB0F34AE265}"/>
              </a:ext>
            </a:extLst>
          </p:cNvPr>
          <p:cNvSpPr txBox="1"/>
          <p:nvPr/>
        </p:nvSpPr>
        <p:spPr>
          <a:xfrm>
            <a:off x="3860800" y="28752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378552-270E-48FF-9132-4F2F22CD71EA}"/>
              </a:ext>
            </a:extLst>
          </p:cNvPr>
          <p:cNvSpPr txBox="1"/>
          <p:nvPr/>
        </p:nvSpPr>
        <p:spPr>
          <a:xfrm>
            <a:off x="3584711" y="1757022"/>
            <a:ext cx="5531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due lingue straniere (</a:t>
            </a: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inglese/</a:t>
            </a:r>
            <a:r>
              <a:rPr lang="it-IT" sz="1600" dirty="0" err="1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francese,inglese</a:t>
            </a: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/spagnolo)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diritto ed economia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scienze umane (antropologia, sociologia, psicologia)</a:t>
            </a:r>
          </a:p>
          <a:p>
            <a:pPr marL="285750" indent="-285750">
              <a:buFontTx/>
              <a:buChar char="-"/>
            </a:pPr>
            <a:endParaRPr lang="it-IT" dirty="0">
              <a:solidFill>
                <a:schemeClr val="bg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FB7408-2E19-47A5-B62A-DE02730E0A4A}"/>
              </a:ext>
            </a:extLst>
          </p:cNvPr>
          <p:cNvSpPr txBox="1"/>
          <p:nvPr/>
        </p:nvSpPr>
        <p:spPr>
          <a:xfrm>
            <a:off x="3663450" y="2875280"/>
            <a:ext cx="5373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legame tra fenomeni culturali, economici e sociali e le istituzioni politiche 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economia come scienze delle scelte responsabili e diritto come scienza delle regole della convivenza sociale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realtà sociale contemporanea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17BDCCD-926D-4535-8D1C-A349377EE9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40"/>
    </mc:Choice>
    <mc:Fallback xmlns="">
      <p:transition spd="slow" advTm="7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84673-04CB-4293-A5E2-D73020DE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16"/>
            <a:ext cx="1051560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rgbClr val="002060"/>
                </a:solidFill>
                <a:latin typeface="Bradley Hand ITC" panose="03070402050302030203" pitchFamily="66" charset="0"/>
              </a:rPr>
              <a:t>Materie Curriculari Liceo Economico Sociale  </a:t>
            </a:r>
          </a:p>
        </p:txBody>
      </p:sp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FE5C50F7-9948-4311-9A76-0FCDCF2B6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384583"/>
              </p:ext>
            </p:extLst>
          </p:nvPr>
        </p:nvGraphicFramePr>
        <p:xfrm>
          <a:off x="407963" y="759656"/>
          <a:ext cx="2785404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404">
                  <a:extLst>
                    <a:ext uri="{9D8B030D-6E8A-4147-A177-3AD203B41FA5}">
                      <a16:colId xmlns:a16="http://schemas.microsoft.com/office/drawing/2014/main" val="975421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MATERIE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01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Lingua e Lett. Italiana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6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Lingua e cultura straniera 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11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Lingua e cultura straniera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86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 e geografia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15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026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Filosofia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90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 Umane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17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Diritto ed economia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4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Matematica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14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Fisica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68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naturali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21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 dell’arte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80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motorie e sport.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785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Religione </a:t>
                      </a:r>
                      <a:r>
                        <a:rPr lang="it-IT" b="1" dirty="0" err="1">
                          <a:solidFill>
                            <a:srgbClr val="002060"/>
                          </a:solidFill>
                        </a:rPr>
                        <a:t>catt</a:t>
                      </a:r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. o  </a:t>
                      </a:r>
                      <a:r>
                        <a:rPr lang="it-IT" b="1" dirty="0" err="1">
                          <a:solidFill>
                            <a:srgbClr val="002060"/>
                          </a:solidFill>
                        </a:rPr>
                        <a:t>mat</a:t>
                      </a:r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. alt.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440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Totale h settimanali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703877"/>
                  </a:ext>
                </a:extLst>
              </a:tr>
            </a:tbl>
          </a:graphicData>
        </a:graphic>
      </p:graphicFrame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13357DB0-0B68-4C32-A7ED-99744B332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51933"/>
              </p:ext>
            </p:extLst>
          </p:nvPr>
        </p:nvGraphicFramePr>
        <p:xfrm>
          <a:off x="3408123" y="759656"/>
          <a:ext cx="2218954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74">
                  <a:extLst>
                    <a:ext uri="{9D8B030D-6E8A-4147-A177-3AD203B41FA5}">
                      <a16:colId xmlns:a16="http://schemas.microsoft.com/office/drawing/2014/main" val="4778229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50664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1° 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5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199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3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3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7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008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68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20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85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1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58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1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4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11077"/>
                  </a:ext>
                </a:extLst>
              </a:tr>
            </a:tbl>
          </a:graphicData>
        </a:graphic>
      </p:graphicFrame>
      <p:graphicFrame>
        <p:nvGraphicFramePr>
          <p:cNvPr id="13" name="Tabella 11">
            <a:extLst>
              <a:ext uri="{FF2B5EF4-FFF2-40B4-BE49-F238E27FC236}">
                <a16:creationId xmlns:a16="http://schemas.microsoft.com/office/drawing/2014/main" id="{B5644B42-30B0-4CDC-AC34-3400C800B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708366"/>
              </p:ext>
            </p:extLst>
          </p:nvPr>
        </p:nvGraphicFramePr>
        <p:xfrm>
          <a:off x="5878595" y="745589"/>
          <a:ext cx="2218954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74">
                  <a:extLst>
                    <a:ext uri="{9D8B030D-6E8A-4147-A177-3AD203B41FA5}">
                      <a16:colId xmlns:a16="http://schemas.microsoft.com/office/drawing/2014/main" val="4778229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50664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3° 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5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199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3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3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7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008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673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85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472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1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58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1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4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11077"/>
                  </a:ext>
                </a:extLst>
              </a:tr>
            </a:tbl>
          </a:graphicData>
        </a:graphic>
      </p:graphicFrame>
      <p:graphicFrame>
        <p:nvGraphicFramePr>
          <p:cNvPr id="14" name="Tabella 14">
            <a:extLst>
              <a:ext uri="{FF2B5EF4-FFF2-40B4-BE49-F238E27FC236}">
                <a16:creationId xmlns:a16="http://schemas.microsoft.com/office/drawing/2014/main" id="{F20E0F83-D10B-40D2-9EA8-CCCFB5491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07376"/>
              </p:ext>
            </p:extLst>
          </p:nvPr>
        </p:nvGraphicFramePr>
        <p:xfrm>
          <a:off x="8349067" y="759657"/>
          <a:ext cx="1099037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037">
                  <a:extLst>
                    <a:ext uri="{9D8B030D-6E8A-4147-A177-3AD203B41FA5}">
                      <a16:colId xmlns:a16="http://schemas.microsoft.com/office/drawing/2014/main" val="378109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5°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2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71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46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7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639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615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688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69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55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642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34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19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86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418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94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59055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Segnaposto contenuto 8" descr="Scuolabus">
                <a:extLst>
                  <a:ext uri="{FF2B5EF4-FFF2-40B4-BE49-F238E27FC236}">
                    <a16:creationId xmlns:a16="http://schemas.microsoft.com/office/drawing/2014/main" id="{82B98DC8-5B50-4915-BA10-2BAD8A34186C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15971095"/>
                  </p:ext>
                </p:extLst>
              </p:nvPr>
            </p:nvGraphicFramePr>
            <p:xfrm>
              <a:off x="9073662" y="2234048"/>
              <a:ext cx="2848707" cy="238990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848707" cy="2389904"/>
                    </a:xfrm>
                    <a:prstGeom prst="rect">
                      <a:avLst/>
                    </a:prstGeom>
                  </am3d:spPr>
                  <am3d:camera>
                    <am3d:pos x="0" y="0" z="558190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59189" d="1000000"/>
                    <am3d:preTrans dx="-3010" dy="-841298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1394" ay="1832418" az="5153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2715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Segnaposto contenuto 8" descr="Scuolabus">
                <a:extLst>
                  <a:ext uri="{FF2B5EF4-FFF2-40B4-BE49-F238E27FC236}">
                    <a16:creationId xmlns:a16="http://schemas.microsoft.com/office/drawing/2014/main" id="{82B98DC8-5B50-4915-BA10-2BAD8A3418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73662" y="2234048"/>
                <a:ext cx="2848707" cy="238990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6B9739-001F-46D7-A008-AD862D671F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9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022"/>
    </mc:Choice>
    <mc:Fallback xmlns="">
      <p:transition advTm="3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8542B1-078A-4AD0-A5C5-323777328976}"/>
              </a:ext>
            </a:extLst>
          </p:cNvPr>
          <p:cNvSpPr txBox="1"/>
          <p:nvPr/>
        </p:nvSpPr>
        <p:spPr>
          <a:xfrm>
            <a:off x="308883" y="132890"/>
            <a:ext cx="737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Accesso universitario ai </a:t>
            </a:r>
            <a:r>
              <a:rPr lang="it-IT" u="sng" dirty="0"/>
              <a:t>corsi di laurea del settore economico-giuridico e socio-antropologico</a:t>
            </a:r>
            <a:r>
              <a:rPr lang="it-IT" dirty="0"/>
              <a:t>  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0AAB7A66-1A09-40BB-ADEC-FF5A0F25300D}"/>
              </a:ext>
            </a:extLst>
          </p:cNvPr>
          <p:cNvSpPr/>
          <p:nvPr/>
        </p:nvSpPr>
        <p:spPr>
          <a:xfrm>
            <a:off x="319767" y="974231"/>
            <a:ext cx="2175783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76CE92DC-1C22-4D0A-A05E-2A43C0AA8D1C}"/>
              </a:ext>
            </a:extLst>
          </p:cNvPr>
          <p:cNvSpPr/>
          <p:nvPr/>
        </p:nvSpPr>
        <p:spPr>
          <a:xfrm>
            <a:off x="441959" y="2606578"/>
            <a:ext cx="1658775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931AD1-9A4E-427D-A7F7-BB871279C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40" y="3454413"/>
            <a:ext cx="1658775" cy="6584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1E2102-AAB8-4E05-8260-0A220B0D1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85" y="5019014"/>
            <a:ext cx="1975685" cy="6584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A3D5132-9EC8-4CB7-BDD2-3B46AD614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87" y="1827569"/>
            <a:ext cx="1977117" cy="6584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6ED1DB-4F5B-47FD-B4BF-50ACF1FDEF4C}"/>
              </a:ext>
            </a:extLst>
          </p:cNvPr>
          <p:cNvSpPr txBox="1"/>
          <p:nvPr/>
        </p:nvSpPr>
        <p:spPr>
          <a:xfrm flipH="1">
            <a:off x="628650" y="108415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Giurisprudenza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A125D3-738C-4DD6-A81A-5E7C41CB59AE}"/>
              </a:ext>
            </a:extLst>
          </p:cNvPr>
          <p:cNvSpPr txBox="1"/>
          <p:nvPr/>
        </p:nvSpPr>
        <p:spPr>
          <a:xfrm>
            <a:off x="628650" y="2744574"/>
            <a:ext cx="199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Economia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D00F881-A126-43EC-9CA8-EFF304746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54" y="4244631"/>
            <a:ext cx="2179183" cy="6584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1D1C1D9-7108-47CF-9E81-9D91C5ECF2E8}"/>
              </a:ext>
            </a:extLst>
          </p:cNvPr>
          <p:cNvSpPr txBox="1"/>
          <p:nvPr/>
        </p:nvSpPr>
        <p:spPr>
          <a:xfrm flipH="1">
            <a:off x="634225" y="3596484"/>
            <a:ext cx="159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Marketing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5E138E51-9D35-4297-9E5E-6A42D92F72A3}"/>
              </a:ext>
            </a:extLst>
          </p:cNvPr>
          <p:cNvSpPr/>
          <p:nvPr/>
        </p:nvSpPr>
        <p:spPr>
          <a:xfrm>
            <a:off x="2118633" y="5269877"/>
            <a:ext cx="1977117" cy="953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C47609F-3E54-4FE5-B2DF-3AFCC7B20A9A}"/>
              </a:ext>
            </a:extLst>
          </p:cNvPr>
          <p:cNvSpPr txBox="1"/>
          <p:nvPr/>
        </p:nvSpPr>
        <p:spPr>
          <a:xfrm>
            <a:off x="2153904" y="5397777"/>
            <a:ext cx="197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Scienze della comunicazione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2517F11-35F3-444B-8160-3949947A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827" y="4120683"/>
            <a:ext cx="1487554" cy="74588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44C3CC0-1F5C-4363-A1F2-2A63EE642BD8}"/>
              </a:ext>
            </a:extLst>
          </p:cNvPr>
          <p:cNvSpPr txBox="1"/>
          <p:nvPr/>
        </p:nvSpPr>
        <p:spPr>
          <a:xfrm>
            <a:off x="308883" y="1949796"/>
            <a:ext cx="180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Scienze politiche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090685C-329C-40C6-ACD2-944C8F5D2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420" y="4325715"/>
            <a:ext cx="2024047" cy="49381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2BC3EE7-FB34-48BA-A410-7E0AAF2A6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351" y="5091987"/>
            <a:ext cx="1609483" cy="493819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1F93F3B1-09EA-4E8C-8FFD-E1DD8764DAE6}"/>
              </a:ext>
            </a:extLst>
          </p:cNvPr>
          <p:cNvCxnSpPr>
            <a:endCxn id="9" idx="1"/>
          </p:cNvCxnSpPr>
          <p:nvPr/>
        </p:nvCxnSpPr>
        <p:spPr>
          <a:xfrm flipH="1">
            <a:off x="2647950" y="629817"/>
            <a:ext cx="988558" cy="63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F63F9BD-B7AE-4AE2-88A3-DD6D09DBB432}"/>
              </a:ext>
            </a:extLst>
          </p:cNvPr>
          <p:cNvCxnSpPr>
            <a:cxnSpLocks/>
          </p:cNvCxnSpPr>
          <p:nvPr/>
        </p:nvCxnSpPr>
        <p:spPr>
          <a:xfrm flipH="1">
            <a:off x="2226808" y="668162"/>
            <a:ext cx="1719070" cy="1369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95E3176-6B8E-48F4-8E6A-3785D527F6A1}"/>
              </a:ext>
            </a:extLst>
          </p:cNvPr>
          <p:cNvCxnSpPr>
            <a:cxnSpLocks/>
          </p:cNvCxnSpPr>
          <p:nvPr/>
        </p:nvCxnSpPr>
        <p:spPr>
          <a:xfrm flipH="1">
            <a:off x="2258328" y="679099"/>
            <a:ext cx="2071951" cy="2139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5EE6F3C5-0A46-4050-8C7F-F89E659877E6}"/>
              </a:ext>
            </a:extLst>
          </p:cNvPr>
          <p:cNvCxnSpPr>
            <a:cxnSpLocks/>
          </p:cNvCxnSpPr>
          <p:nvPr/>
        </p:nvCxnSpPr>
        <p:spPr>
          <a:xfrm flipH="1">
            <a:off x="2168834" y="711535"/>
            <a:ext cx="2512781" cy="2938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7F1678E6-03FC-47FD-B712-A088AE7A1777}"/>
              </a:ext>
            </a:extLst>
          </p:cNvPr>
          <p:cNvCxnSpPr>
            <a:cxnSpLocks/>
          </p:cNvCxnSpPr>
          <p:nvPr/>
        </p:nvCxnSpPr>
        <p:spPr>
          <a:xfrm flipH="1">
            <a:off x="2347189" y="722262"/>
            <a:ext cx="2824887" cy="3546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63F6495-07F4-4B48-9B24-4636FE843C91}"/>
              </a:ext>
            </a:extLst>
          </p:cNvPr>
          <p:cNvCxnSpPr>
            <a:cxnSpLocks/>
          </p:cNvCxnSpPr>
          <p:nvPr/>
        </p:nvCxnSpPr>
        <p:spPr>
          <a:xfrm flipH="1">
            <a:off x="2338150" y="704076"/>
            <a:ext cx="3256441" cy="4401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CAE8B435-82CC-4521-BB85-163576053210}"/>
              </a:ext>
            </a:extLst>
          </p:cNvPr>
          <p:cNvCxnSpPr>
            <a:cxnSpLocks/>
          </p:cNvCxnSpPr>
          <p:nvPr/>
        </p:nvCxnSpPr>
        <p:spPr>
          <a:xfrm flipH="1">
            <a:off x="3260165" y="745902"/>
            <a:ext cx="2603638" cy="4416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2EF2000A-542D-45D2-8DAA-CD3EC225FD43}"/>
              </a:ext>
            </a:extLst>
          </p:cNvPr>
          <p:cNvCxnSpPr>
            <a:cxnSpLocks/>
          </p:cNvCxnSpPr>
          <p:nvPr/>
        </p:nvCxnSpPr>
        <p:spPr>
          <a:xfrm flipH="1">
            <a:off x="4738803" y="789948"/>
            <a:ext cx="1426206" cy="3175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Immagine 46">
            <a:extLst>
              <a:ext uri="{FF2B5EF4-FFF2-40B4-BE49-F238E27FC236}">
                <a16:creationId xmlns:a16="http://schemas.microsoft.com/office/drawing/2014/main" id="{199625C7-FFE7-4EBB-B6E2-E4BDE7C0B8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0828" y="4274271"/>
            <a:ext cx="1487553" cy="493819"/>
          </a:xfrm>
          <a:prstGeom prst="rect">
            <a:avLst/>
          </a:prstGeom>
        </p:spPr>
      </p:pic>
      <p:sp>
        <p:nvSpPr>
          <p:cNvPr id="49" name="Ovale 48">
            <a:extLst>
              <a:ext uri="{FF2B5EF4-FFF2-40B4-BE49-F238E27FC236}">
                <a16:creationId xmlns:a16="http://schemas.microsoft.com/office/drawing/2014/main" id="{50626924-CDF1-45A5-92B0-D7CE658C86D9}"/>
              </a:ext>
            </a:extLst>
          </p:cNvPr>
          <p:cNvSpPr/>
          <p:nvPr/>
        </p:nvSpPr>
        <p:spPr>
          <a:xfrm>
            <a:off x="4331971" y="5269877"/>
            <a:ext cx="2327909" cy="953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9612922A-4D46-4ED1-ADD1-FDF3E72EA62A}"/>
              </a:ext>
            </a:extLst>
          </p:cNvPr>
          <p:cNvCxnSpPr>
            <a:cxnSpLocks/>
          </p:cNvCxnSpPr>
          <p:nvPr/>
        </p:nvCxnSpPr>
        <p:spPr>
          <a:xfrm flipH="1">
            <a:off x="5438142" y="809782"/>
            <a:ext cx="972544" cy="4334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6A18038-8605-4EA6-AF8A-8D9FDA3FBFC5}"/>
              </a:ext>
            </a:extLst>
          </p:cNvPr>
          <p:cNvSpPr txBox="1"/>
          <p:nvPr/>
        </p:nvSpPr>
        <p:spPr>
          <a:xfrm>
            <a:off x="4233661" y="5450571"/>
            <a:ext cx="262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Scienze e tecnologie </a:t>
            </a:r>
          </a:p>
          <a:p>
            <a:pPr algn="ctr"/>
            <a:r>
              <a:rPr lang="it-IT" dirty="0"/>
              <a:t>per l’ambiente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94729F74-9A5A-4657-8389-386F63B00EDD}"/>
              </a:ext>
            </a:extLst>
          </p:cNvPr>
          <p:cNvSpPr txBox="1"/>
          <p:nvPr/>
        </p:nvSpPr>
        <p:spPr>
          <a:xfrm>
            <a:off x="7317635" y="102329"/>
            <a:ext cx="348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Sbocchi professionali </a:t>
            </a:r>
            <a:r>
              <a:rPr lang="it-IT" dirty="0"/>
              <a:t>in vari settori</a:t>
            </a: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6CD09F8D-17DC-47FE-9BDB-ABEDAD72D71D}"/>
              </a:ext>
            </a:extLst>
          </p:cNvPr>
          <p:cNvSpPr/>
          <p:nvPr/>
        </p:nvSpPr>
        <p:spPr>
          <a:xfrm>
            <a:off x="9823554" y="3636109"/>
            <a:ext cx="2186692" cy="1029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Settore socio-antropologico </a:t>
            </a:r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DA372D02-5BA1-4702-9838-157FB826C7B2}"/>
              </a:ext>
            </a:extLst>
          </p:cNvPr>
          <p:cNvSpPr/>
          <p:nvPr/>
        </p:nvSpPr>
        <p:spPr>
          <a:xfrm>
            <a:off x="10012146" y="2315774"/>
            <a:ext cx="2026367" cy="1178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Settore delle pubbliche relazioni</a:t>
            </a:r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8305D687-29EE-465C-A64B-6F0177D2018D}"/>
              </a:ext>
            </a:extLst>
          </p:cNvPr>
          <p:cNvSpPr/>
          <p:nvPr/>
        </p:nvSpPr>
        <p:spPr>
          <a:xfrm>
            <a:off x="7150755" y="5105790"/>
            <a:ext cx="2205553" cy="1106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Settore della ricerca sociale e di mercato</a:t>
            </a:r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EE1CD2DF-1DC6-4918-B175-4251EB1FA7C9}"/>
              </a:ext>
            </a:extLst>
          </p:cNvPr>
          <p:cNvSpPr/>
          <p:nvPr/>
        </p:nvSpPr>
        <p:spPr>
          <a:xfrm>
            <a:off x="9413498" y="4807812"/>
            <a:ext cx="2205554" cy="1345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Settore mediazione ed integrazione culturale </a:t>
            </a:r>
          </a:p>
        </p:txBody>
      </p:sp>
      <p:sp>
        <p:nvSpPr>
          <p:cNvPr id="70" name="Ovale 69">
            <a:extLst>
              <a:ext uri="{FF2B5EF4-FFF2-40B4-BE49-F238E27FC236}">
                <a16:creationId xmlns:a16="http://schemas.microsoft.com/office/drawing/2014/main" id="{E70B543A-5CCC-4EE6-AB99-1F5F5F234AFD}"/>
              </a:ext>
            </a:extLst>
          </p:cNvPr>
          <p:cNvSpPr/>
          <p:nvPr/>
        </p:nvSpPr>
        <p:spPr>
          <a:xfrm>
            <a:off x="5936691" y="3821564"/>
            <a:ext cx="2327909" cy="1345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Settore della comunicazione d’impresa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E9D724A8-80A9-4E52-9508-D01E2B2FD7CE}"/>
              </a:ext>
            </a:extLst>
          </p:cNvPr>
          <p:cNvSpPr txBox="1"/>
          <p:nvPr/>
        </p:nvSpPr>
        <p:spPr>
          <a:xfrm>
            <a:off x="7643647" y="1453482"/>
            <a:ext cx="1328903" cy="103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083EC983-6ECD-4736-A226-F0B2C3CC9036}"/>
              </a:ext>
            </a:extLst>
          </p:cNvPr>
          <p:cNvSpPr/>
          <p:nvPr/>
        </p:nvSpPr>
        <p:spPr>
          <a:xfrm>
            <a:off x="6275035" y="2750279"/>
            <a:ext cx="1713020" cy="922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Settore economico-giuridico </a:t>
            </a:r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E9797EDE-B4C4-46D1-8098-09545C2F5ED0}"/>
              </a:ext>
            </a:extLst>
          </p:cNvPr>
          <p:cNvSpPr/>
          <p:nvPr/>
        </p:nvSpPr>
        <p:spPr>
          <a:xfrm>
            <a:off x="10323707" y="1274422"/>
            <a:ext cx="1676057" cy="9261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63FC8DD5-9CB9-4D04-94B4-48FBF21E73D5}"/>
              </a:ext>
            </a:extLst>
          </p:cNvPr>
          <p:cNvSpPr/>
          <p:nvPr/>
        </p:nvSpPr>
        <p:spPr>
          <a:xfrm>
            <a:off x="6304020" y="1461129"/>
            <a:ext cx="1461253" cy="1166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31B49167-F73A-4244-A025-E4236770901E}"/>
              </a:ext>
            </a:extLst>
          </p:cNvPr>
          <p:cNvCxnSpPr>
            <a:cxnSpLocks/>
          </p:cNvCxnSpPr>
          <p:nvPr/>
        </p:nvCxnSpPr>
        <p:spPr>
          <a:xfrm flipH="1">
            <a:off x="7754833" y="668162"/>
            <a:ext cx="353109" cy="207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9AE3579B-308A-4266-B39E-97D351D8CC2D}"/>
              </a:ext>
            </a:extLst>
          </p:cNvPr>
          <p:cNvCxnSpPr>
            <a:cxnSpLocks/>
          </p:cNvCxnSpPr>
          <p:nvPr/>
        </p:nvCxnSpPr>
        <p:spPr>
          <a:xfrm flipH="1">
            <a:off x="8086743" y="679099"/>
            <a:ext cx="296054" cy="3336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48DB6478-15EF-4DCD-BF6E-DD4F37E6AE33}"/>
              </a:ext>
            </a:extLst>
          </p:cNvPr>
          <p:cNvSpPr txBox="1"/>
          <p:nvPr/>
        </p:nvSpPr>
        <p:spPr>
          <a:xfrm>
            <a:off x="10323257" y="1480644"/>
            <a:ext cx="177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Organizzazione del lavoro</a:t>
            </a:r>
          </a:p>
        </p:txBody>
      </p: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B5507D87-E788-460D-9634-646ABAD30C25}"/>
              </a:ext>
            </a:extLst>
          </p:cNvPr>
          <p:cNvCxnSpPr/>
          <p:nvPr/>
        </p:nvCxnSpPr>
        <p:spPr>
          <a:xfrm>
            <a:off x="9487341" y="471661"/>
            <a:ext cx="836366" cy="881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B94018E7-5AFA-425F-90CF-91121CA3C3EA}"/>
              </a:ext>
            </a:extLst>
          </p:cNvPr>
          <p:cNvCxnSpPr>
            <a:cxnSpLocks/>
          </p:cNvCxnSpPr>
          <p:nvPr/>
        </p:nvCxnSpPr>
        <p:spPr>
          <a:xfrm>
            <a:off x="9353439" y="586852"/>
            <a:ext cx="969818" cy="1802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D3F1D007-D520-4B5A-8E6A-F0867079E1C8}"/>
              </a:ext>
            </a:extLst>
          </p:cNvPr>
          <p:cNvCxnSpPr>
            <a:cxnSpLocks/>
          </p:cNvCxnSpPr>
          <p:nvPr/>
        </p:nvCxnSpPr>
        <p:spPr>
          <a:xfrm>
            <a:off x="9082576" y="586851"/>
            <a:ext cx="929570" cy="3085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B1FCA0BC-518E-4E51-80C7-14AFEB925C6B}"/>
              </a:ext>
            </a:extLst>
          </p:cNvPr>
          <p:cNvCxnSpPr>
            <a:cxnSpLocks/>
          </p:cNvCxnSpPr>
          <p:nvPr/>
        </p:nvCxnSpPr>
        <p:spPr>
          <a:xfrm>
            <a:off x="8848862" y="613679"/>
            <a:ext cx="879258" cy="419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D9EB470A-2B1F-42B5-92DF-EB0803E176C1}"/>
              </a:ext>
            </a:extLst>
          </p:cNvPr>
          <p:cNvCxnSpPr>
            <a:cxnSpLocks/>
          </p:cNvCxnSpPr>
          <p:nvPr/>
        </p:nvCxnSpPr>
        <p:spPr>
          <a:xfrm>
            <a:off x="8623348" y="586850"/>
            <a:ext cx="237276" cy="4316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FE4478E6-39D5-40E9-9745-494C253F6484}"/>
              </a:ext>
            </a:extLst>
          </p:cNvPr>
          <p:cNvCxnSpPr>
            <a:cxnSpLocks/>
          </p:cNvCxnSpPr>
          <p:nvPr/>
        </p:nvCxnSpPr>
        <p:spPr>
          <a:xfrm flipH="1">
            <a:off x="7374528" y="711535"/>
            <a:ext cx="486843" cy="749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E69EB3F7-DDDD-48DA-B287-9171302C7CB9}"/>
              </a:ext>
            </a:extLst>
          </p:cNvPr>
          <p:cNvSpPr txBox="1"/>
          <p:nvPr/>
        </p:nvSpPr>
        <p:spPr>
          <a:xfrm>
            <a:off x="6404553" y="1562664"/>
            <a:ext cx="128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Settore della formazione</a:t>
            </a:r>
          </a:p>
        </p:txBody>
      </p:sp>
      <p:pic>
        <p:nvPicPr>
          <p:cNvPr id="116" name="Audio 115">
            <a:hlinkClick r:id="" action="ppaction://media"/>
            <a:extLst>
              <a:ext uri="{FF2B5EF4-FFF2-40B4-BE49-F238E27FC236}">
                <a16:creationId xmlns:a16="http://schemas.microsoft.com/office/drawing/2014/main" id="{34F3E50C-81BF-4BE0-9590-FF72FF533D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0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3"/>
    </mc:Choice>
    <mc:Fallback xmlns="">
      <p:transition spd="slow" advTm="6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9" grpId="0"/>
      <p:bldP spid="10" grpId="0"/>
      <p:bldP spid="15" grpId="0"/>
      <p:bldP spid="16" grpId="0" animBg="1"/>
      <p:bldP spid="17" grpId="0"/>
      <p:bldP spid="19" grpId="0"/>
      <p:bldP spid="49" grpId="0" animBg="1"/>
      <p:bldP spid="64" grpId="0"/>
      <p:bldP spid="65" grpId="0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4" grpId="0" animBg="1"/>
      <p:bldP spid="75" grpId="0" animBg="1"/>
      <p:bldP spid="83" grpId="0"/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7C35B9-E439-479D-B9B6-61DB9D68B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3" y="3136860"/>
            <a:ext cx="3857625" cy="302209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4BC4556-724C-4FF3-B955-1DF88DEDF788}"/>
              </a:ext>
            </a:extLst>
          </p:cNvPr>
          <p:cNvSpPr/>
          <p:nvPr/>
        </p:nvSpPr>
        <p:spPr>
          <a:xfrm>
            <a:off x="4219576" y="1309689"/>
            <a:ext cx="3429000" cy="1639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046778F-1F84-4550-B1F4-D096FDE3502C}"/>
              </a:ext>
            </a:extLst>
          </p:cNvPr>
          <p:cNvSpPr/>
          <p:nvPr/>
        </p:nvSpPr>
        <p:spPr>
          <a:xfrm>
            <a:off x="366714" y="5286536"/>
            <a:ext cx="3429000" cy="1076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1C30FA9-6752-4AE5-85F4-59815340452B}"/>
              </a:ext>
            </a:extLst>
          </p:cNvPr>
          <p:cNvSpPr/>
          <p:nvPr/>
        </p:nvSpPr>
        <p:spPr>
          <a:xfrm>
            <a:off x="438152" y="1672668"/>
            <a:ext cx="3429000" cy="1519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8FD9F09-5C05-4CAD-9121-CB4FC86AB0A0}"/>
              </a:ext>
            </a:extLst>
          </p:cNvPr>
          <p:cNvSpPr/>
          <p:nvPr/>
        </p:nvSpPr>
        <p:spPr>
          <a:xfrm>
            <a:off x="340519" y="3505362"/>
            <a:ext cx="3429000" cy="1281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9A4A343-66C7-4356-9D48-4E7285C39D80}"/>
              </a:ext>
            </a:extLst>
          </p:cNvPr>
          <p:cNvSpPr/>
          <p:nvPr/>
        </p:nvSpPr>
        <p:spPr>
          <a:xfrm>
            <a:off x="8072437" y="3553469"/>
            <a:ext cx="3429000" cy="1362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7C3951EE-386B-4705-AC38-4838614D89BE}"/>
              </a:ext>
            </a:extLst>
          </p:cNvPr>
          <p:cNvSpPr/>
          <p:nvPr/>
        </p:nvSpPr>
        <p:spPr>
          <a:xfrm>
            <a:off x="8101011" y="1586156"/>
            <a:ext cx="3429000" cy="1519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87606649-5E3B-435A-A4C1-0C6B4945DE1A}"/>
              </a:ext>
            </a:extLst>
          </p:cNvPr>
          <p:cNvSpPr/>
          <p:nvPr/>
        </p:nvSpPr>
        <p:spPr>
          <a:xfrm>
            <a:off x="8072437" y="5286536"/>
            <a:ext cx="3429000" cy="1076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BF79957-F634-40E0-8365-9062C85C42B3}"/>
              </a:ext>
            </a:extLst>
          </p:cNvPr>
          <p:cNvSpPr/>
          <p:nvPr/>
        </p:nvSpPr>
        <p:spPr>
          <a:xfrm>
            <a:off x="2914650" y="614366"/>
            <a:ext cx="6076950" cy="523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2C2AA9C-DCF2-4853-A284-D7957206163E}"/>
              </a:ext>
            </a:extLst>
          </p:cNvPr>
          <p:cNvSpPr txBox="1"/>
          <p:nvPr/>
        </p:nvSpPr>
        <p:spPr>
          <a:xfrm>
            <a:off x="3429000" y="693662"/>
            <a:ext cx="527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PERCHE’ SCEGLIERE  IL LICEO ECONOMICO SOCIALE?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0E0539-53C0-458E-B78E-E219B0857249}"/>
              </a:ext>
            </a:extLst>
          </p:cNvPr>
          <p:cNvSpPr txBox="1"/>
          <p:nvPr/>
        </p:nvSpPr>
        <p:spPr>
          <a:xfrm>
            <a:off x="4219576" y="1424365"/>
            <a:ext cx="3274219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 </a:t>
            </a:r>
            <a:r>
              <a:rPr lang="it-IT" sz="2000" dirty="0"/>
              <a:t>discipline che rispondono alle richieste del mondo di oggi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AF3038E-285E-4090-ACEF-EE5DD9C283BD}"/>
              </a:ext>
            </a:extLst>
          </p:cNvPr>
          <p:cNvSpPr txBox="1"/>
          <p:nvPr/>
        </p:nvSpPr>
        <p:spPr>
          <a:xfrm>
            <a:off x="681037" y="1832202"/>
            <a:ext cx="2981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diritto ed economia elemento indispensabile per  concorsi nella Pubblica Amministrazione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E21ED40-4D38-4D58-AD94-FA1C8C797A5D}"/>
              </a:ext>
            </a:extLst>
          </p:cNvPr>
          <p:cNvSpPr txBox="1"/>
          <p:nvPr/>
        </p:nvSpPr>
        <p:spPr>
          <a:xfrm>
            <a:off x="8251030" y="1697075"/>
            <a:ext cx="2924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discipline giuridiche, economiche e sociali base della competenza  necessaria nel mondo del lavoro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8D8EEE2-E8C9-4381-8268-021766F5D341}"/>
              </a:ext>
            </a:extLst>
          </p:cNvPr>
          <p:cNvSpPr txBox="1"/>
          <p:nvPr/>
        </p:nvSpPr>
        <p:spPr>
          <a:xfrm>
            <a:off x="447675" y="3665927"/>
            <a:ext cx="3214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colma le carenze di cultura giuridico-economica nella nostra scuola e nella società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6730F1C-CCFE-4008-81EC-4E2F3FBF854B}"/>
              </a:ext>
            </a:extLst>
          </p:cNvPr>
          <p:cNvSpPr txBox="1"/>
          <p:nvPr/>
        </p:nvSpPr>
        <p:spPr>
          <a:xfrm>
            <a:off x="8251030" y="5501452"/>
            <a:ext cx="3128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preparazione liceale aggiornata e spendibile in più direzioni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6779C9B-BE70-41BD-89FF-D968FB8FF986}"/>
              </a:ext>
            </a:extLst>
          </p:cNvPr>
          <p:cNvSpPr txBox="1"/>
          <p:nvPr/>
        </p:nvSpPr>
        <p:spPr>
          <a:xfrm>
            <a:off x="621507" y="5362953"/>
            <a:ext cx="298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legame con la realtà che sviluppa interesse, motivazione e spirito critico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27FD872-1BBE-47EF-98F6-745E72A730D3}"/>
              </a:ext>
            </a:extLst>
          </p:cNvPr>
          <p:cNvSpPr txBox="1"/>
          <p:nvPr/>
        </p:nvSpPr>
        <p:spPr>
          <a:xfrm>
            <a:off x="8479629" y="3788495"/>
            <a:ext cx="2671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scienze sociali per interpretare fenomeni contemporanei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0E53DCF6-434F-4BD7-A963-DFB2EBBE3E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3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18"/>
    </mc:Choice>
    <mc:Fallback xmlns="">
      <p:transition spd="slow" advTm="9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3.5|2.6|1.8|1.7|5.7|10.6|9.6|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4|2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7|1|0.6|0.9|0.7|4.8|1.2|0.7|0.9|0.5|0.6|0.7|0.7|0.5|0.4|0.7|0.6|0.4|0.5|0.5|0.6|1.2|0.5|0.8|0.7|0.4|0.5|4.2|0.8|2.1|4.1|0.8|1|1.3|0.6|0.7|0.7|1.3|0.9|0.9|0.9|1.3|0.7|0.5|1.9|0.6|0.8|0.8|0.8|0.8|0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7|5.7|1.1|5.8|5.9|9.8|7.2|1.8|7.5|3.9|5|8|4|5.7|7.3|6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368</Words>
  <Application>Microsoft Office PowerPoint</Application>
  <PresentationFormat>Widescreen</PresentationFormat>
  <Paragraphs>129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Arial</vt:lpstr>
      <vt:lpstr>Bradley Hand ITC</vt:lpstr>
      <vt:lpstr>Calibri</vt:lpstr>
      <vt:lpstr>Calibri Light</vt:lpstr>
      <vt:lpstr>Wingdings</vt:lpstr>
      <vt:lpstr>Tema di Office</vt:lpstr>
      <vt:lpstr>              Liceo Isabella D’Este di Tivoli                     Liceo delle Scienze Umane, Liceo Linguistico, Liceo  Economico Sociale</vt:lpstr>
      <vt:lpstr>Materie Curriculari Liceo Economico Sociale 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Liceo Isabella D’Este di Tivoli                            Liceo delle Scienze Umane, Linguistico, Economico Sociale</dc:title>
  <dc:creator>ANDREA</dc:creator>
  <cp:lastModifiedBy>Maria  Angela Randazzo</cp:lastModifiedBy>
  <cp:revision>47</cp:revision>
  <dcterms:created xsi:type="dcterms:W3CDTF">2020-12-06T10:31:16Z</dcterms:created>
  <dcterms:modified xsi:type="dcterms:W3CDTF">2020-12-09T08:37:30Z</dcterms:modified>
</cp:coreProperties>
</file>