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98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55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31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782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67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00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722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771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9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5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247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C31ED-8168-44F0-9CDF-7C032CF9BCCA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251F4-54D1-4A01-8ECA-7C97E404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99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microsoft.com/office/2017/06/relationships/model3d" Target="../media/model3d1.glb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microsoft.com/office/2017/06/relationships/model3d" Target="../media/model3d2.glb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DAD3B4-8FC6-4349-8A55-9E39AA3A4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064" y="325186"/>
            <a:ext cx="9619871" cy="1139573"/>
          </a:xfrm>
        </p:spPr>
        <p:txBody>
          <a:bodyPr>
            <a:normAutofit fontScale="90000"/>
          </a:bodyPr>
          <a:lstStyle/>
          <a:p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br>
              <a:rPr lang="it-IT" sz="1600" dirty="0"/>
            </a:br>
            <a:r>
              <a:rPr lang="it-IT" sz="48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Liceo Isabella D’Este di Tivoli </a:t>
            </a:r>
            <a:br>
              <a:rPr lang="it-IT" sz="1600" dirty="0"/>
            </a:br>
            <a:r>
              <a:rPr lang="it-IT" sz="22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Liceo Linguistico, </a:t>
            </a:r>
            <a:r>
              <a:rPr lang="it-IT" sz="2700" b="1" u="sng" dirty="0">
                <a:solidFill>
                  <a:srgbClr val="002060"/>
                </a:solidFill>
                <a:latin typeface="Bradley Hand ITC" panose="03070402050302030203" pitchFamily="66" charset="0"/>
              </a:rPr>
              <a:t>Liceo delle Scienze Umane</a:t>
            </a:r>
            <a:r>
              <a:rPr lang="it-IT" sz="27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, </a:t>
            </a:r>
            <a:r>
              <a:rPr lang="it-IT" sz="22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Liceo Economico Sociale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57C6AED-4862-47B0-B4E4-BC6655324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7" y="325186"/>
            <a:ext cx="1354941" cy="127719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lo 3D 5" descr="Lavagna">
                <a:extLst>
                  <a:ext uri="{FF2B5EF4-FFF2-40B4-BE49-F238E27FC236}">
                    <a16:creationId xmlns:a16="http://schemas.microsoft.com/office/drawing/2014/main" id="{5AE7652E-AFC8-4476-A1E6-439BC326DF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0312259"/>
                  </p:ext>
                </p:extLst>
              </p:nvPr>
            </p:nvGraphicFramePr>
            <p:xfrm>
              <a:off x="1558430" y="1280308"/>
              <a:ext cx="8704365" cy="557769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704365" cy="5577692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909018" ay="-802241" az="-21498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78566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lo 3D 5" descr="Lavagna">
                <a:extLst>
                  <a:ext uri="{FF2B5EF4-FFF2-40B4-BE49-F238E27FC236}">
                    <a16:creationId xmlns:a16="http://schemas.microsoft.com/office/drawing/2014/main" id="{5AE7652E-AFC8-4476-A1E6-439BC326DF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8430" y="1280308"/>
                <a:ext cx="8704365" cy="5577692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630326-E2A5-4757-9978-CB2B7DD53D80}"/>
              </a:ext>
            </a:extLst>
          </p:cNvPr>
          <p:cNvSpPr txBox="1"/>
          <p:nvPr/>
        </p:nvSpPr>
        <p:spPr>
          <a:xfrm>
            <a:off x="3688079" y="1988994"/>
            <a:ext cx="4815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Scienze umane</a:t>
            </a:r>
          </a:p>
          <a:p>
            <a:pPr algn="ctr"/>
            <a:r>
              <a:rPr lang="it-IT" sz="1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(Pedagogia, Sociologia, Psicologia, Antropologia, Metodologia della ricerca)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it-IT" sz="20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1796AA17-E972-4FA7-BB7D-D890E982776E}"/>
              </a:ext>
            </a:extLst>
          </p:cNvPr>
          <p:cNvSpPr/>
          <p:nvPr/>
        </p:nvSpPr>
        <p:spPr>
          <a:xfrm>
            <a:off x="4998719" y="1337093"/>
            <a:ext cx="1097280" cy="39295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BD4E29-D6CE-4921-A931-A853DEFFE8EE}"/>
              </a:ext>
            </a:extLst>
          </p:cNvPr>
          <p:cNvSpPr txBox="1"/>
          <p:nvPr/>
        </p:nvSpPr>
        <p:spPr>
          <a:xfrm>
            <a:off x="3688079" y="2546060"/>
            <a:ext cx="50581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bg1"/>
                </a:solidFill>
                <a:latin typeface="Bradley Hand ITC" panose="03070402050302030203" pitchFamily="66" charset="0"/>
              </a:rPr>
              <a:t>approfondimento tipologie educative, relazionali e sociali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bg1"/>
                </a:solidFill>
                <a:latin typeface="Bradley Hand ITC" panose="03070402050302030203" pitchFamily="66" charset="0"/>
              </a:rPr>
              <a:t>attenzione ai processi formativi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bg1"/>
                </a:solidFill>
                <a:latin typeface="Bradley Hand ITC" panose="03070402050302030203" pitchFamily="66" charset="0"/>
              </a:rPr>
              <a:t>utilizzo di metodologie relazionali e comunicative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bg1"/>
                </a:solidFill>
                <a:latin typeface="Bradley Hand ITC" panose="03070402050302030203" pitchFamily="66" charset="0"/>
              </a:rPr>
              <a:t>applicazione di modelli teorici a contesti reali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bg1"/>
                </a:solidFill>
                <a:latin typeface="Bradley Hand ITC" panose="03070402050302030203" pitchFamily="66" charset="0"/>
              </a:rPr>
              <a:t>sviluppo di competenze in ambito pedagogico-educativo</a:t>
            </a:r>
          </a:p>
          <a:p>
            <a:pPr marL="285750" indent="-285750">
              <a:buFontTx/>
              <a:buChar char="-"/>
            </a:pPr>
            <a:endParaRPr lang="it-IT" sz="1600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285750" indent="-285750">
              <a:buFontTx/>
              <a:buChar char="-"/>
            </a:pPr>
            <a:endParaRPr lang="it-IT" sz="16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3307A10-786D-4E10-87FC-9FEF09BA69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2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76"/>
    </mc:Choice>
    <mc:Fallback xmlns="">
      <p:transition spd="slow" advTm="68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7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484673-04CB-4293-A5E2-D73020DE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016"/>
            <a:ext cx="1051560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i="1" dirty="0">
                <a:solidFill>
                  <a:srgbClr val="002060"/>
                </a:solidFill>
                <a:latin typeface="Bradley Hand ITC" panose="03070402050302030203" pitchFamily="66" charset="0"/>
              </a:rPr>
              <a:t>Materie Curriculari Liceo Scienze Umane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Segnaposto contenuto 4" descr="Zaino">
                <a:extLst>
                  <a:ext uri="{FF2B5EF4-FFF2-40B4-BE49-F238E27FC236}">
                    <a16:creationId xmlns:a16="http://schemas.microsoft.com/office/drawing/2014/main" id="{A36A9857-9285-4C66-A559-FDD1B125FF72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562619717"/>
                  </p:ext>
                </p:extLst>
              </p:nvPr>
            </p:nvGraphicFramePr>
            <p:xfrm>
              <a:off x="9507414" y="1415178"/>
              <a:ext cx="2389902" cy="358961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389902" cy="3589614"/>
                    </a:xfrm>
                    <a:prstGeom prst="rect">
                      <a:avLst/>
                    </a:prstGeom>
                  </am3d:spPr>
                  <am3d:camera>
                    <am3d:pos x="0" y="0" z="660603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11938" d="1000000"/>
                    <am3d:preTrans dx="0" dy="-17332769" dz="4414822"/>
                    <am3d:scale>
                      <am3d:sx n="1000000" d="1000000"/>
                      <am3d:sy n="1000000" d="1000000"/>
                      <am3d:sz n="1000000" d="1000000"/>
                    </am3d:scale>
                    <am3d:rot ax="786256" ay="-1149999" az="-26222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3513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Segnaposto contenuto 4" descr="Zaino">
                <a:extLst>
                  <a:ext uri="{FF2B5EF4-FFF2-40B4-BE49-F238E27FC236}">
                    <a16:creationId xmlns:a16="http://schemas.microsoft.com/office/drawing/2014/main" id="{A36A9857-9285-4C66-A559-FDD1B125FF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07414" y="1415178"/>
                <a:ext cx="2389902" cy="3589614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0" name="Tabella 10">
            <a:extLst>
              <a:ext uri="{FF2B5EF4-FFF2-40B4-BE49-F238E27FC236}">
                <a16:creationId xmlns:a16="http://schemas.microsoft.com/office/drawing/2014/main" id="{FE5C50F7-9948-4311-9A76-0FCDCF2B6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073661"/>
              </p:ext>
            </p:extLst>
          </p:nvPr>
        </p:nvGraphicFramePr>
        <p:xfrm>
          <a:off x="526093" y="759656"/>
          <a:ext cx="2667274" cy="592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274">
                  <a:extLst>
                    <a:ext uri="{9D8B030D-6E8A-4147-A177-3AD203B41FA5}">
                      <a16:colId xmlns:a16="http://schemas.microsoft.com/office/drawing/2014/main" val="975421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MATERIE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010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Lingua e Lett. Italiana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64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Lingua e cultura latina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11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Inglese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868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Diritto ed economia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76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Storia e geografia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15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Storia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02622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Filosofia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90708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Scienze Umane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982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Matematica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140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Fisica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680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Scienze naturali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211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Storia dell’arte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803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Scienze motorie e sport.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785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Religione </a:t>
                      </a:r>
                      <a:r>
                        <a:rPr lang="it-IT" b="1" dirty="0" err="1">
                          <a:solidFill>
                            <a:srgbClr val="002060"/>
                          </a:solidFill>
                        </a:rPr>
                        <a:t>catt</a:t>
                      </a:r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. o  </a:t>
                      </a:r>
                      <a:r>
                        <a:rPr lang="it-IT" b="1" dirty="0" err="1">
                          <a:solidFill>
                            <a:srgbClr val="002060"/>
                          </a:solidFill>
                        </a:rPr>
                        <a:t>mat</a:t>
                      </a:r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. alt.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440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Totale h settimanali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703877"/>
                  </a:ext>
                </a:extLst>
              </a:tr>
            </a:tbl>
          </a:graphicData>
        </a:graphic>
      </p:graphicFrame>
      <p:graphicFrame>
        <p:nvGraphicFramePr>
          <p:cNvPr id="11" name="Tabella 11">
            <a:extLst>
              <a:ext uri="{FF2B5EF4-FFF2-40B4-BE49-F238E27FC236}">
                <a16:creationId xmlns:a16="http://schemas.microsoft.com/office/drawing/2014/main" id="{13357DB0-0B68-4C32-A7ED-99744B332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623660"/>
              </p:ext>
            </p:extLst>
          </p:nvPr>
        </p:nvGraphicFramePr>
        <p:xfrm>
          <a:off x="3408123" y="759656"/>
          <a:ext cx="2218954" cy="592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674">
                  <a:extLst>
                    <a:ext uri="{9D8B030D-6E8A-4147-A177-3AD203B41FA5}">
                      <a16:colId xmlns:a16="http://schemas.microsoft.com/office/drawing/2014/main" val="47782290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506649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1° classe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2°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45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199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3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23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404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770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13403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0085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17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850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31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547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58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145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24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911077"/>
                  </a:ext>
                </a:extLst>
              </a:tr>
            </a:tbl>
          </a:graphicData>
        </a:graphic>
      </p:graphicFrame>
      <p:graphicFrame>
        <p:nvGraphicFramePr>
          <p:cNvPr id="13" name="Tabella 11">
            <a:extLst>
              <a:ext uri="{FF2B5EF4-FFF2-40B4-BE49-F238E27FC236}">
                <a16:creationId xmlns:a16="http://schemas.microsoft.com/office/drawing/2014/main" id="{B5644B42-30B0-4CDC-AC34-3400C800B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645351"/>
              </p:ext>
            </p:extLst>
          </p:nvPr>
        </p:nvGraphicFramePr>
        <p:xfrm>
          <a:off x="5878595" y="745589"/>
          <a:ext cx="2218954" cy="592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674">
                  <a:extLst>
                    <a:ext uri="{9D8B030D-6E8A-4147-A177-3AD203B41FA5}">
                      <a16:colId xmlns:a16="http://schemas.microsoft.com/office/drawing/2014/main" val="47782290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506649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3° classe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4°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45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199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3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23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404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770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13403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0085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13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850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31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547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58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145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24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911077"/>
                  </a:ext>
                </a:extLst>
              </a:tr>
            </a:tbl>
          </a:graphicData>
        </a:graphic>
      </p:graphicFrame>
      <p:graphicFrame>
        <p:nvGraphicFramePr>
          <p:cNvPr id="14" name="Tabella 14">
            <a:extLst>
              <a:ext uri="{FF2B5EF4-FFF2-40B4-BE49-F238E27FC236}">
                <a16:creationId xmlns:a16="http://schemas.microsoft.com/office/drawing/2014/main" id="{F20E0F83-D10B-40D2-9EA8-CCCFB5491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02125"/>
              </p:ext>
            </p:extLst>
          </p:nvPr>
        </p:nvGraphicFramePr>
        <p:xfrm>
          <a:off x="8349067" y="759657"/>
          <a:ext cx="1040130" cy="592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0130">
                  <a:extLst>
                    <a:ext uri="{9D8B030D-6E8A-4147-A177-3AD203B41FA5}">
                      <a16:colId xmlns:a16="http://schemas.microsoft.com/office/drawing/2014/main" val="378109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5° classe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2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671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466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477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929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639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6155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68842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63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550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344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19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864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418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947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590555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2970D1-4C7A-4377-9016-C357B8EBB5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2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1095"/>
    </mc:Choice>
    <mc:Fallback xmlns="">
      <p:transition advTm="61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4061A1-6351-42E1-B5D5-F0F72019A84A}"/>
              </a:ext>
            </a:extLst>
          </p:cNvPr>
          <p:cNvSpPr txBox="1"/>
          <p:nvPr/>
        </p:nvSpPr>
        <p:spPr>
          <a:xfrm flipH="1">
            <a:off x="192437" y="63020"/>
            <a:ext cx="409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Accesso universitario a </a:t>
            </a:r>
            <a:r>
              <a:rPr lang="it-IT" u="sng" dirty="0"/>
              <a:t>facoltà di indirizzo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B74602-E8ED-4DB4-A92A-E2FD6E32792B}"/>
              </a:ext>
            </a:extLst>
          </p:cNvPr>
          <p:cNvSpPr txBox="1"/>
          <p:nvPr/>
        </p:nvSpPr>
        <p:spPr>
          <a:xfrm>
            <a:off x="7301615" y="-20697"/>
            <a:ext cx="316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Diplomi universitari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049F9AAB-DC5A-4C7B-9C0F-2C133F778942}"/>
              </a:ext>
            </a:extLst>
          </p:cNvPr>
          <p:cNvSpPr/>
          <p:nvPr/>
        </p:nvSpPr>
        <p:spPr>
          <a:xfrm>
            <a:off x="231182" y="1056158"/>
            <a:ext cx="1557580" cy="5656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01C4C3CB-B453-451E-9E47-1C31E25B6479}"/>
              </a:ext>
            </a:extLst>
          </p:cNvPr>
          <p:cNvSpPr/>
          <p:nvPr/>
        </p:nvSpPr>
        <p:spPr>
          <a:xfrm>
            <a:off x="198471" y="1778698"/>
            <a:ext cx="1557580" cy="5656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90AA0947-6D6F-4C70-B646-E544E75A63F2}"/>
              </a:ext>
            </a:extLst>
          </p:cNvPr>
          <p:cNvSpPr/>
          <p:nvPr/>
        </p:nvSpPr>
        <p:spPr>
          <a:xfrm>
            <a:off x="2958759" y="3167404"/>
            <a:ext cx="1780551" cy="6309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DF86EAF0-BFC7-4A0A-94F6-3A1BE5D58D83}"/>
              </a:ext>
            </a:extLst>
          </p:cNvPr>
          <p:cNvSpPr/>
          <p:nvPr/>
        </p:nvSpPr>
        <p:spPr>
          <a:xfrm>
            <a:off x="2335155" y="4045622"/>
            <a:ext cx="1890638" cy="890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A4CB251D-9F4A-4DDA-A475-A192365B5490}"/>
              </a:ext>
            </a:extLst>
          </p:cNvPr>
          <p:cNvSpPr/>
          <p:nvPr/>
        </p:nvSpPr>
        <p:spPr>
          <a:xfrm>
            <a:off x="210518" y="2558558"/>
            <a:ext cx="1557580" cy="5656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76DD7A5-0ADC-4F78-81F5-9E12394D6E6F}"/>
              </a:ext>
            </a:extLst>
          </p:cNvPr>
          <p:cNvSpPr/>
          <p:nvPr/>
        </p:nvSpPr>
        <p:spPr>
          <a:xfrm>
            <a:off x="156924" y="3296981"/>
            <a:ext cx="1879693" cy="6878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903CC6F2-29E0-4A19-ABCA-C56609FE4554}"/>
              </a:ext>
            </a:extLst>
          </p:cNvPr>
          <p:cNvSpPr/>
          <p:nvPr/>
        </p:nvSpPr>
        <p:spPr>
          <a:xfrm>
            <a:off x="684508" y="4117384"/>
            <a:ext cx="1557580" cy="8702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E117715D-9A7E-4A0A-B647-4F469BD7A624}"/>
              </a:ext>
            </a:extLst>
          </p:cNvPr>
          <p:cNvCxnSpPr>
            <a:cxnSpLocks/>
          </p:cNvCxnSpPr>
          <p:nvPr/>
        </p:nvCxnSpPr>
        <p:spPr>
          <a:xfrm flipH="1">
            <a:off x="1586638" y="423666"/>
            <a:ext cx="833681" cy="623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FB5F750-7DFE-455C-9FEE-49822C8F77EB}"/>
              </a:ext>
            </a:extLst>
          </p:cNvPr>
          <p:cNvCxnSpPr>
            <a:cxnSpLocks/>
          </p:cNvCxnSpPr>
          <p:nvPr/>
        </p:nvCxnSpPr>
        <p:spPr>
          <a:xfrm flipH="1">
            <a:off x="1634426" y="508284"/>
            <a:ext cx="904713" cy="1311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87FE8B7E-7C3C-4700-8F90-A916AC4E9933}"/>
              </a:ext>
            </a:extLst>
          </p:cNvPr>
          <p:cNvCxnSpPr>
            <a:cxnSpLocks/>
          </p:cNvCxnSpPr>
          <p:nvPr/>
        </p:nvCxnSpPr>
        <p:spPr>
          <a:xfrm flipH="1">
            <a:off x="1729353" y="508284"/>
            <a:ext cx="981551" cy="2164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E9E1B6C-B73A-4685-9F66-27377FEAE8C8}"/>
              </a:ext>
            </a:extLst>
          </p:cNvPr>
          <p:cNvCxnSpPr>
            <a:cxnSpLocks/>
          </p:cNvCxnSpPr>
          <p:nvPr/>
        </p:nvCxnSpPr>
        <p:spPr>
          <a:xfrm flipH="1">
            <a:off x="1848173" y="507045"/>
            <a:ext cx="1052590" cy="2848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2F0A8F52-62B7-4F7B-BCC5-52AFF7AFC432}"/>
              </a:ext>
            </a:extLst>
          </p:cNvPr>
          <p:cNvCxnSpPr>
            <a:cxnSpLocks/>
          </p:cNvCxnSpPr>
          <p:nvPr/>
        </p:nvCxnSpPr>
        <p:spPr>
          <a:xfrm flipH="1">
            <a:off x="2002338" y="501863"/>
            <a:ext cx="1099890" cy="3655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162E398E-BC5E-4D70-8945-B4C87AAF4863}"/>
              </a:ext>
            </a:extLst>
          </p:cNvPr>
          <p:cNvCxnSpPr>
            <a:cxnSpLocks/>
          </p:cNvCxnSpPr>
          <p:nvPr/>
        </p:nvCxnSpPr>
        <p:spPr>
          <a:xfrm flipH="1">
            <a:off x="2710905" y="508284"/>
            <a:ext cx="576028" cy="3537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818E811-15AC-4265-AD7E-F331F60031E9}"/>
              </a:ext>
            </a:extLst>
          </p:cNvPr>
          <p:cNvSpPr txBox="1"/>
          <p:nvPr/>
        </p:nvSpPr>
        <p:spPr>
          <a:xfrm>
            <a:off x="203185" y="962803"/>
            <a:ext cx="1579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Scienze dell’educazione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AF27464-F82E-451E-B02B-B4827B4A40D8}"/>
              </a:ext>
            </a:extLst>
          </p:cNvPr>
          <p:cNvSpPr txBox="1"/>
          <p:nvPr/>
        </p:nvSpPr>
        <p:spPr>
          <a:xfrm>
            <a:off x="407907" y="1843629"/>
            <a:ext cx="1235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Psicologia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3BC9FCE-0659-4D84-85CC-99802A414123}"/>
              </a:ext>
            </a:extLst>
          </p:cNvPr>
          <p:cNvSpPr txBox="1"/>
          <p:nvPr/>
        </p:nvSpPr>
        <p:spPr>
          <a:xfrm flipH="1">
            <a:off x="397626" y="2648432"/>
            <a:ext cx="1224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Sociologia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599E4A1-0445-4D82-852D-BA4FE49074EC}"/>
              </a:ext>
            </a:extLst>
          </p:cNvPr>
          <p:cNvSpPr txBox="1"/>
          <p:nvPr/>
        </p:nvSpPr>
        <p:spPr>
          <a:xfrm>
            <a:off x="291598" y="3281286"/>
            <a:ext cx="169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Scienze della comunicazione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4C68EBF-F2E4-4DC0-B430-812F45030862}"/>
              </a:ext>
            </a:extLst>
          </p:cNvPr>
          <p:cNvSpPr txBox="1"/>
          <p:nvPr/>
        </p:nvSpPr>
        <p:spPr>
          <a:xfrm>
            <a:off x="684508" y="4204983"/>
            <a:ext cx="1556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Professioni socio-sanitarie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0642BA5-5340-4070-A4A6-076ABC1D85C6}"/>
              </a:ext>
            </a:extLst>
          </p:cNvPr>
          <p:cNvSpPr txBox="1"/>
          <p:nvPr/>
        </p:nvSpPr>
        <p:spPr>
          <a:xfrm>
            <a:off x="2420319" y="4157582"/>
            <a:ext cx="170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Scienze della comunicazione 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DC301B7-7BB4-48C4-A664-0DCCCE653477}"/>
              </a:ext>
            </a:extLst>
          </p:cNvPr>
          <p:cNvSpPr txBox="1"/>
          <p:nvPr/>
        </p:nvSpPr>
        <p:spPr>
          <a:xfrm>
            <a:off x="2980838" y="3288213"/>
            <a:ext cx="189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Lettere e filosofia 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5081D5AA-1B34-42D6-B6B9-E1EAB83708CE}"/>
              </a:ext>
            </a:extLst>
          </p:cNvPr>
          <p:cNvCxnSpPr>
            <a:cxnSpLocks/>
          </p:cNvCxnSpPr>
          <p:nvPr/>
        </p:nvCxnSpPr>
        <p:spPr>
          <a:xfrm>
            <a:off x="3467731" y="432352"/>
            <a:ext cx="31540" cy="2691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1F788E7A-E91A-4C84-A4D7-C75CBD3B3D35}"/>
              </a:ext>
            </a:extLst>
          </p:cNvPr>
          <p:cNvCxnSpPr>
            <a:cxnSpLocks/>
          </p:cNvCxnSpPr>
          <p:nvPr/>
        </p:nvCxnSpPr>
        <p:spPr>
          <a:xfrm flipH="1">
            <a:off x="6478309" y="426686"/>
            <a:ext cx="823306" cy="339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40C6EA4C-7118-46FD-80A7-C7DC2DB25ECF}"/>
              </a:ext>
            </a:extLst>
          </p:cNvPr>
          <p:cNvCxnSpPr>
            <a:cxnSpLocks/>
          </p:cNvCxnSpPr>
          <p:nvPr/>
        </p:nvCxnSpPr>
        <p:spPr>
          <a:xfrm flipH="1">
            <a:off x="7733554" y="464145"/>
            <a:ext cx="433940" cy="568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DA62FE70-15DB-483D-B535-F2C40D6BCEBB}"/>
              </a:ext>
            </a:extLst>
          </p:cNvPr>
          <p:cNvCxnSpPr>
            <a:cxnSpLocks/>
          </p:cNvCxnSpPr>
          <p:nvPr/>
        </p:nvCxnSpPr>
        <p:spPr>
          <a:xfrm>
            <a:off x="8757196" y="373427"/>
            <a:ext cx="396069" cy="59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Ovale 52">
            <a:extLst>
              <a:ext uri="{FF2B5EF4-FFF2-40B4-BE49-F238E27FC236}">
                <a16:creationId xmlns:a16="http://schemas.microsoft.com/office/drawing/2014/main" id="{C0C047A4-CBB4-4204-BD2F-651D1916C5A3}"/>
              </a:ext>
            </a:extLst>
          </p:cNvPr>
          <p:cNvSpPr/>
          <p:nvPr/>
        </p:nvSpPr>
        <p:spPr>
          <a:xfrm>
            <a:off x="5206121" y="824798"/>
            <a:ext cx="1533451" cy="623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582E593A-8B96-48B6-BE81-C4FF938402EC}"/>
              </a:ext>
            </a:extLst>
          </p:cNvPr>
          <p:cNvSpPr/>
          <p:nvPr/>
        </p:nvSpPr>
        <p:spPr>
          <a:xfrm>
            <a:off x="6904572" y="1056925"/>
            <a:ext cx="1455581" cy="7388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F48BC7E3-9EDB-4D3F-BD5B-412B190C307F}"/>
              </a:ext>
            </a:extLst>
          </p:cNvPr>
          <p:cNvSpPr/>
          <p:nvPr/>
        </p:nvSpPr>
        <p:spPr>
          <a:xfrm>
            <a:off x="8571975" y="1038668"/>
            <a:ext cx="1488118" cy="706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326FB394-D5B9-4DCD-B17F-2F57A3B0C0A1}"/>
              </a:ext>
            </a:extLst>
          </p:cNvPr>
          <p:cNvSpPr txBox="1"/>
          <p:nvPr/>
        </p:nvSpPr>
        <p:spPr>
          <a:xfrm flipH="1">
            <a:off x="5134477" y="853730"/>
            <a:ext cx="1647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D.U. Educatore comunità infantili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0A0E523A-21BE-440E-80A5-26ED420BBD5D}"/>
              </a:ext>
            </a:extLst>
          </p:cNvPr>
          <p:cNvSpPr txBox="1"/>
          <p:nvPr/>
        </p:nvSpPr>
        <p:spPr>
          <a:xfrm>
            <a:off x="6899779" y="1185196"/>
            <a:ext cx="1465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D.U. educatore professionale </a:t>
            </a:r>
          </a:p>
        </p:txBody>
      </p:sp>
      <p:sp>
        <p:nvSpPr>
          <p:cNvPr id="62" name="Ovale 61">
            <a:extLst>
              <a:ext uri="{FF2B5EF4-FFF2-40B4-BE49-F238E27FC236}">
                <a16:creationId xmlns:a16="http://schemas.microsoft.com/office/drawing/2014/main" id="{FF47FC2E-85A7-4E88-AF99-B6988B686453}"/>
              </a:ext>
            </a:extLst>
          </p:cNvPr>
          <p:cNvSpPr/>
          <p:nvPr/>
        </p:nvSpPr>
        <p:spPr>
          <a:xfrm>
            <a:off x="10189662" y="685990"/>
            <a:ext cx="1455581" cy="879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F0B4DC9B-89A0-49ED-B4FD-B02D2D752D97}"/>
              </a:ext>
            </a:extLst>
          </p:cNvPr>
          <p:cNvSpPr txBox="1"/>
          <p:nvPr/>
        </p:nvSpPr>
        <p:spPr>
          <a:xfrm>
            <a:off x="10140080" y="923586"/>
            <a:ext cx="157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D.U. educatore di comunità</a:t>
            </a:r>
          </a:p>
        </p:txBody>
      </p:sp>
      <p:cxnSp>
        <p:nvCxnSpPr>
          <p:cNvPr id="68" name="Connettore 2 67">
            <a:extLst>
              <a:ext uri="{FF2B5EF4-FFF2-40B4-BE49-F238E27FC236}">
                <a16:creationId xmlns:a16="http://schemas.microsoft.com/office/drawing/2014/main" id="{41BDEBAB-27BE-401F-8E2E-411E20B7D5D0}"/>
              </a:ext>
            </a:extLst>
          </p:cNvPr>
          <p:cNvCxnSpPr>
            <a:cxnSpLocks/>
          </p:cNvCxnSpPr>
          <p:nvPr/>
        </p:nvCxnSpPr>
        <p:spPr>
          <a:xfrm>
            <a:off x="9270511" y="443769"/>
            <a:ext cx="911726" cy="362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3CE18141-378E-40B3-8C28-7B63569FC559}"/>
              </a:ext>
            </a:extLst>
          </p:cNvPr>
          <p:cNvSpPr txBox="1"/>
          <p:nvPr/>
        </p:nvSpPr>
        <p:spPr>
          <a:xfrm>
            <a:off x="8760948" y="1120670"/>
            <a:ext cx="1158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D.U. in servizi sociali </a:t>
            </a:r>
            <a:r>
              <a:rPr lang="it-IT" dirty="0"/>
              <a:t> 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1510FAB4-B91B-4683-837E-958B55DB390F}"/>
              </a:ext>
            </a:extLst>
          </p:cNvPr>
          <p:cNvSpPr txBox="1"/>
          <p:nvPr/>
        </p:nvSpPr>
        <p:spPr>
          <a:xfrm>
            <a:off x="6953094" y="1951267"/>
            <a:ext cx="2625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Sbocchi professionali </a:t>
            </a:r>
          </a:p>
        </p:txBody>
      </p:sp>
      <p:sp>
        <p:nvSpPr>
          <p:cNvPr id="72" name="Rettangolo con angoli arrotondati 71">
            <a:extLst>
              <a:ext uri="{FF2B5EF4-FFF2-40B4-BE49-F238E27FC236}">
                <a16:creationId xmlns:a16="http://schemas.microsoft.com/office/drawing/2014/main" id="{B7A4818C-DCB6-4CB8-93C8-6CC8E72C3A0B}"/>
              </a:ext>
            </a:extLst>
          </p:cNvPr>
          <p:cNvSpPr/>
          <p:nvPr/>
        </p:nvSpPr>
        <p:spPr>
          <a:xfrm>
            <a:off x="4871476" y="2682871"/>
            <a:ext cx="2258513" cy="4840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Rettangolo con angoli arrotondati 81">
            <a:extLst>
              <a:ext uri="{FF2B5EF4-FFF2-40B4-BE49-F238E27FC236}">
                <a16:creationId xmlns:a16="http://schemas.microsoft.com/office/drawing/2014/main" id="{02292789-F236-402A-9D3C-6E41902955E6}"/>
              </a:ext>
            </a:extLst>
          </p:cNvPr>
          <p:cNvSpPr/>
          <p:nvPr/>
        </p:nvSpPr>
        <p:spPr>
          <a:xfrm>
            <a:off x="4909499" y="3394568"/>
            <a:ext cx="2757311" cy="483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293FCED7-7FCA-49D4-924B-D7BB206004ED}"/>
              </a:ext>
            </a:extLst>
          </p:cNvPr>
          <p:cNvSpPr/>
          <p:nvPr/>
        </p:nvSpPr>
        <p:spPr>
          <a:xfrm>
            <a:off x="9611430" y="2303349"/>
            <a:ext cx="2288971" cy="797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4061419F-23F8-4755-86C8-3B78B7533118}"/>
              </a:ext>
            </a:extLst>
          </p:cNvPr>
          <p:cNvSpPr/>
          <p:nvPr/>
        </p:nvSpPr>
        <p:spPr>
          <a:xfrm>
            <a:off x="5416731" y="4117383"/>
            <a:ext cx="2477884" cy="686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7" name="Connettore diritto 86">
            <a:extLst>
              <a:ext uri="{FF2B5EF4-FFF2-40B4-BE49-F238E27FC236}">
                <a16:creationId xmlns:a16="http://schemas.microsoft.com/office/drawing/2014/main" id="{8FC5BEB6-0639-4DF2-B67C-B05E97219887}"/>
              </a:ext>
            </a:extLst>
          </p:cNvPr>
          <p:cNvCxnSpPr/>
          <p:nvPr/>
        </p:nvCxnSpPr>
        <p:spPr>
          <a:xfrm flipH="1">
            <a:off x="545153" y="4937086"/>
            <a:ext cx="494439" cy="480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B961DD81-0B34-40BF-93DC-7EFBF20504B7}"/>
              </a:ext>
            </a:extLst>
          </p:cNvPr>
          <p:cNvCxnSpPr>
            <a:cxnSpLocks/>
            <a:stCxn id="10" idx="4"/>
          </p:cNvCxnSpPr>
          <p:nvPr/>
        </p:nvCxnSpPr>
        <p:spPr>
          <a:xfrm flipH="1">
            <a:off x="1441442" y="4987636"/>
            <a:ext cx="21856" cy="8142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nettore diritto 90">
            <a:extLst>
              <a:ext uri="{FF2B5EF4-FFF2-40B4-BE49-F238E27FC236}">
                <a16:creationId xmlns:a16="http://schemas.microsoft.com/office/drawing/2014/main" id="{8FA6FAA7-D6CF-447B-84B2-45BA58BBE720}"/>
              </a:ext>
            </a:extLst>
          </p:cNvPr>
          <p:cNvCxnSpPr>
            <a:cxnSpLocks/>
          </p:cNvCxnSpPr>
          <p:nvPr/>
        </p:nvCxnSpPr>
        <p:spPr>
          <a:xfrm>
            <a:off x="1872912" y="4936600"/>
            <a:ext cx="501556" cy="5805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21C70E0B-0DB5-49CE-84DF-92172C4427EB}"/>
              </a:ext>
            </a:extLst>
          </p:cNvPr>
          <p:cNvSpPr txBox="1"/>
          <p:nvPr/>
        </p:nvSpPr>
        <p:spPr>
          <a:xfrm flipH="1">
            <a:off x="-1696" y="5363239"/>
            <a:ext cx="1529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Infermieristica</a:t>
            </a: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B93AFCF1-2F53-4514-AC66-542276D155DB}"/>
              </a:ext>
            </a:extLst>
          </p:cNvPr>
          <p:cNvSpPr txBox="1"/>
          <p:nvPr/>
        </p:nvSpPr>
        <p:spPr>
          <a:xfrm>
            <a:off x="943831" y="5766654"/>
            <a:ext cx="157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Fisioterapia</a:t>
            </a:r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3158B6AD-FA88-4CC4-A12F-37448003D9DA}"/>
              </a:ext>
            </a:extLst>
          </p:cNvPr>
          <p:cNvSpPr txBox="1"/>
          <p:nvPr/>
        </p:nvSpPr>
        <p:spPr>
          <a:xfrm flipH="1">
            <a:off x="1942408" y="5458877"/>
            <a:ext cx="1525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Logopedia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8D0AF9A6-BE12-461A-8821-9BFF7AE7A428}"/>
              </a:ext>
            </a:extLst>
          </p:cNvPr>
          <p:cNvSpPr txBox="1"/>
          <p:nvPr/>
        </p:nvSpPr>
        <p:spPr>
          <a:xfrm>
            <a:off x="5416731" y="4157581"/>
            <a:ext cx="238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Attività ludico-espressive e di animazione</a:t>
            </a:r>
          </a:p>
        </p:txBody>
      </p: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0D081C98-F41E-4DBE-B653-1A6A01B0A713}"/>
              </a:ext>
            </a:extLst>
          </p:cNvPr>
          <p:cNvSpPr txBox="1"/>
          <p:nvPr/>
        </p:nvSpPr>
        <p:spPr>
          <a:xfrm>
            <a:off x="4811414" y="2753846"/>
            <a:ext cx="2378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Settore della formazione</a:t>
            </a:r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3D706378-8C87-42E0-93FF-5530BA975AEA}"/>
              </a:ext>
            </a:extLst>
          </p:cNvPr>
          <p:cNvSpPr txBox="1"/>
          <p:nvPr/>
        </p:nvSpPr>
        <p:spPr>
          <a:xfrm>
            <a:off x="9787932" y="2372781"/>
            <a:ext cx="200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Servizi socio-sanitari</a:t>
            </a:r>
          </a:p>
          <a:p>
            <a:pPr algn="ctr"/>
            <a:r>
              <a:rPr lang="it-IT" sz="1600" dirty="0"/>
              <a:t> e assistenziali</a:t>
            </a:r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030ABBB2-AAB3-4571-A97F-1E0017712D7E}"/>
              </a:ext>
            </a:extLst>
          </p:cNvPr>
          <p:cNvSpPr txBox="1"/>
          <p:nvPr/>
        </p:nvSpPr>
        <p:spPr>
          <a:xfrm>
            <a:off x="4861826" y="3420091"/>
            <a:ext cx="2866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Attività legate all’educazione</a:t>
            </a:r>
          </a:p>
        </p:txBody>
      </p:sp>
      <p:sp>
        <p:nvSpPr>
          <p:cNvPr id="109" name="Rettangolo con angoli arrotondati 108">
            <a:extLst>
              <a:ext uri="{FF2B5EF4-FFF2-40B4-BE49-F238E27FC236}">
                <a16:creationId xmlns:a16="http://schemas.microsoft.com/office/drawing/2014/main" id="{66CB02C4-2A1D-4BA2-A651-6353BC0047D7}"/>
              </a:ext>
            </a:extLst>
          </p:cNvPr>
          <p:cNvSpPr/>
          <p:nvPr/>
        </p:nvSpPr>
        <p:spPr>
          <a:xfrm>
            <a:off x="9384798" y="3202905"/>
            <a:ext cx="2525486" cy="7766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Rettangolo con angoli arrotondati 109">
            <a:extLst>
              <a:ext uri="{FF2B5EF4-FFF2-40B4-BE49-F238E27FC236}">
                <a16:creationId xmlns:a16="http://schemas.microsoft.com/office/drawing/2014/main" id="{298545AB-F256-407B-BF46-4C06870868A3}"/>
              </a:ext>
            </a:extLst>
          </p:cNvPr>
          <p:cNvSpPr/>
          <p:nvPr/>
        </p:nvSpPr>
        <p:spPr>
          <a:xfrm>
            <a:off x="8074479" y="4157581"/>
            <a:ext cx="3008103" cy="12056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DF4A49FD-82A7-4707-8062-3C200B64EB41}"/>
              </a:ext>
            </a:extLst>
          </p:cNvPr>
          <p:cNvSpPr txBox="1"/>
          <p:nvPr/>
        </p:nvSpPr>
        <p:spPr>
          <a:xfrm>
            <a:off x="9487505" y="3278842"/>
            <a:ext cx="2339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Settore dell’intervento riabilitativo e rieducativo</a:t>
            </a:r>
          </a:p>
        </p:txBody>
      </p:sp>
      <p:sp>
        <p:nvSpPr>
          <p:cNvPr id="112" name="CasellaDiTesto 111">
            <a:extLst>
              <a:ext uri="{FF2B5EF4-FFF2-40B4-BE49-F238E27FC236}">
                <a16:creationId xmlns:a16="http://schemas.microsoft.com/office/drawing/2014/main" id="{53DEE81B-73FA-43FB-838A-9451DAD5762D}"/>
              </a:ext>
            </a:extLst>
          </p:cNvPr>
          <p:cNvSpPr txBox="1"/>
          <p:nvPr/>
        </p:nvSpPr>
        <p:spPr>
          <a:xfrm>
            <a:off x="8360153" y="4346109"/>
            <a:ext cx="269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Settore della comunicazione, del marketing e dell’organizzazione del lavoro</a:t>
            </a:r>
          </a:p>
        </p:txBody>
      </p:sp>
      <p:cxnSp>
        <p:nvCxnSpPr>
          <p:cNvPr id="114" name="Connettore 2 113">
            <a:extLst>
              <a:ext uri="{FF2B5EF4-FFF2-40B4-BE49-F238E27FC236}">
                <a16:creationId xmlns:a16="http://schemas.microsoft.com/office/drawing/2014/main" id="{E456BBE1-E4A8-4B4F-BC00-43B499C4558F}"/>
              </a:ext>
            </a:extLst>
          </p:cNvPr>
          <p:cNvCxnSpPr/>
          <p:nvPr/>
        </p:nvCxnSpPr>
        <p:spPr>
          <a:xfrm flipH="1">
            <a:off x="7190050" y="2363102"/>
            <a:ext cx="570010" cy="410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Connettore 2 115">
            <a:extLst>
              <a:ext uri="{FF2B5EF4-FFF2-40B4-BE49-F238E27FC236}">
                <a16:creationId xmlns:a16="http://schemas.microsoft.com/office/drawing/2014/main" id="{1AB34C92-668A-4AAF-9F6F-9633ACE09AF1}"/>
              </a:ext>
            </a:extLst>
          </p:cNvPr>
          <p:cNvCxnSpPr>
            <a:cxnSpLocks/>
          </p:cNvCxnSpPr>
          <p:nvPr/>
        </p:nvCxnSpPr>
        <p:spPr>
          <a:xfrm flipH="1">
            <a:off x="7410995" y="2376251"/>
            <a:ext cx="566156" cy="848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Connettore 2 118">
            <a:extLst>
              <a:ext uri="{FF2B5EF4-FFF2-40B4-BE49-F238E27FC236}">
                <a16:creationId xmlns:a16="http://schemas.microsoft.com/office/drawing/2014/main" id="{314D3E97-CA1D-42C1-8E1F-8A22ECECFF1E}"/>
              </a:ext>
            </a:extLst>
          </p:cNvPr>
          <p:cNvCxnSpPr>
            <a:cxnSpLocks/>
            <a:stCxn id="71" idx="2"/>
          </p:cNvCxnSpPr>
          <p:nvPr/>
        </p:nvCxnSpPr>
        <p:spPr>
          <a:xfrm flipH="1">
            <a:off x="7800256" y="2320599"/>
            <a:ext cx="465556" cy="1658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Connettore 2 123">
            <a:extLst>
              <a:ext uri="{FF2B5EF4-FFF2-40B4-BE49-F238E27FC236}">
                <a16:creationId xmlns:a16="http://schemas.microsoft.com/office/drawing/2014/main" id="{F8F9717E-4B58-41AE-90F3-8D6C62427E13}"/>
              </a:ext>
            </a:extLst>
          </p:cNvPr>
          <p:cNvCxnSpPr/>
          <p:nvPr/>
        </p:nvCxnSpPr>
        <p:spPr>
          <a:xfrm>
            <a:off x="8564537" y="2362515"/>
            <a:ext cx="0" cy="1683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Connettore 2 125">
            <a:extLst>
              <a:ext uri="{FF2B5EF4-FFF2-40B4-BE49-F238E27FC236}">
                <a16:creationId xmlns:a16="http://schemas.microsoft.com/office/drawing/2014/main" id="{335657A0-A3AD-4240-A51E-454598305E14}"/>
              </a:ext>
            </a:extLst>
          </p:cNvPr>
          <p:cNvCxnSpPr>
            <a:cxnSpLocks/>
          </p:cNvCxnSpPr>
          <p:nvPr/>
        </p:nvCxnSpPr>
        <p:spPr>
          <a:xfrm>
            <a:off x="8793922" y="2376251"/>
            <a:ext cx="514674" cy="1018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Connettore 2 127">
            <a:extLst>
              <a:ext uri="{FF2B5EF4-FFF2-40B4-BE49-F238E27FC236}">
                <a16:creationId xmlns:a16="http://schemas.microsoft.com/office/drawing/2014/main" id="{520A20CD-1D3E-4B8E-ACE8-AE1FAD1110BE}"/>
              </a:ext>
            </a:extLst>
          </p:cNvPr>
          <p:cNvCxnSpPr/>
          <p:nvPr/>
        </p:nvCxnSpPr>
        <p:spPr>
          <a:xfrm>
            <a:off x="9092648" y="2376251"/>
            <a:ext cx="388447" cy="246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3" name="Audio 142">
            <a:hlinkClick r:id="" action="ppaction://media"/>
            <a:extLst>
              <a:ext uri="{FF2B5EF4-FFF2-40B4-BE49-F238E27FC236}">
                <a16:creationId xmlns:a16="http://schemas.microsoft.com/office/drawing/2014/main" id="{0770C487-C9A8-45DF-88B6-BB5CDEDB7A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4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44"/>
    </mc:Choice>
    <mc:Fallback xmlns="">
      <p:transition spd="slow" advTm="9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"/>
                </p:tgtEl>
              </p:cMediaNode>
            </p:audio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31" grpId="0"/>
      <p:bldP spid="33" grpId="0"/>
      <p:bldP spid="34" grpId="0"/>
      <p:bldP spid="35" grpId="0"/>
      <p:bldP spid="36" grpId="0"/>
      <p:bldP spid="38" grpId="0"/>
      <p:bldP spid="39" grpId="0"/>
      <p:bldP spid="53" grpId="0" animBg="1"/>
      <p:bldP spid="54" grpId="0" animBg="1"/>
      <p:bldP spid="55" grpId="0" animBg="1"/>
      <p:bldP spid="57" grpId="0"/>
      <p:bldP spid="58" grpId="0"/>
      <p:bldP spid="62" grpId="0" animBg="1"/>
      <p:bldP spid="65" grpId="0"/>
      <p:bldP spid="70" grpId="0"/>
      <p:bldP spid="71" grpId="0"/>
      <p:bldP spid="72" grpId="0" animBg="1"/>
      <p:bldP spid="82" grpId="0" animBg="1"/>
      <p:bldP spid="83" grpId="0" animBg="1"/>
      <p:bldP spid="84" grpId="0" animBg="1"/>
      <p:bldP spid="92" grpId="0"/>
      <p:bldP spid="94" grpId="0"/>
      <p:bldP spid="96" grpId="0"/>
      <p:bldP spid="97" grpId="0"/>
      <p:bldP spid="99" grpId="0"/>
      <p:bldP spid="100" grpId="0"/>
      <p:bldP spid="101" grpId="0"/>
      <p:bldP spid="109" grpId="0" animBg="1"/>
      <p:bldP spid="110" grpId="0" animBg="1"/>
      <p:bldP spid="111" grpId="0"/>
      <p:bldP spid="1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2CC1932-63FB-49D5-BAEC-15D08CBBB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68" y="861174"/>
            <a:ext cx="6083830" cy="35489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28747E-FFEE-4A73-BABC-AE8C7EF60155}"/>
              </a:ext>
            </a:extLst>
          </p:cNvPr>
          <p:cNvSpPr txBox="1"/>
          <p:nvPr/>
        </p:nvSpPr>
        <p:spPr>
          <a:xfrm>
            <a:off x="1061758" y="1853684"/>
            <a:ext cx="153856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insegnante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4DD2AB-2A4E-4E03-BE4F-3961A33D83F7}"/>
              </a:ext>
            </a:extLst>
          </p:cNvPr>
          <p:cNvSpPr txBox="1"/>
          <p:nvPr/>
        </p:nvSpPr>
        <p:spPr>
          <a:xfrm>
            <a:off x="335155" y="2892841"/>
            <a:ext cx="164886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educatore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DB20CF4-B4F8-49B6-BBBD-81E8950D457F}"/>
              </a:ext>
            </a:extLst>
          </p:cNvPr>
          <p:cNvSpPr txBox="1"/>
          <p:nvPr/>
        </p:nvSpPr>
        <p:spPr>
          <a:xfrm>
            <a:off x="1095682" y="3987321"/>
            <a:ext cx="152105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psicologo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1BA436-0E67-4084-A353-89F068FAFE8A}"/>
              </a:ext>
            </a:extLst>
          </p:cNvPr>
          <p:cNvSpPr txBox="1"/>
          <p:nvPr/>
        </p:nvSpPr>
        <p:spPr>
          <a:xfrm>
            <a:off x="7615998" y="4915025"/>
            <a:ext cx="292723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relazioni umane e sociali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E6FCF63-5F5C-4B3C-B577-C69A6000BFFA}"/>
              </a:ext>
            </a:extLst>
          </p:cNvPr>
          <p:cNvSpPr txBox="1"/>
          <p:nvPr/>
        </p:nvSpPr>
        <p:spPr>
          <a:xfrm>
            <a:off x="3268660" y="5099691"/>
            <a:ext cx="282734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formazione di altre persone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CB42ADD-8CE9-47A7-A342-0D81B3AE13D7}"/>
              </a:ext>
            </a:extLst>
          </p:cNvPr>
          <p:cNvSpPr txBox="1"/>
          <p:nvPr/>
        </p:nvSpPr>
        <p:spPr>
          <a:xfrm>
            <a:off x="323850" y="248344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Perché scegliere il Liceo delle Scienze Umane?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48107B5-F5E4-4C13-988D-6C0720FC01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8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1"/>
    </mc:Choice>
    <mc:Fallback xmlns="">
      <p:transition spd="slow" advTm="36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8|4.7|2.9|2.5|7.9|13.2|13.4|4.6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3|1.9|1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6.7|2.7|1.3|1.4|1.3|1.2|0.5|1.3|1|1.4|1.8|1.4|1.4|1|1.5|1.2|5.1|2|3.5|3.1|2.7|1.1|0.4|1.3|11.5|1.8|1.3|2|0.5|2.4|1|1.1|0.8|1.9|2|2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4|2.8|8|3.6|4|4.3"/>
</p:tagLst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</TotalTime>
  <Words>319</Words>
  <Application>Microsoft Office PowerPoint</Application>
  <PresentationFormat>Widescreen</PresentationFormat>
  <Paragraphs>135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Arial</vt:lpstr>
      <vt:lpstr>Bradley Hand ITC</vt:lpstr>
      <vt:lpstr>Calibri</vt:lpstr>
      <vt:lpstr>Calibri Light</vt:lpstr>
      <vt:lpstr>Wingdings</vt:lpstr>
      <vt:lpstr>Office Theme</vt:lpstr>
      <vt:lpstr>              Liceo Isabella D’Este di Tivoli  Liceo Linguistico, Liceo delle Scienze Umane, Liceo Economico Sociale</vt:lpstr>
      <vt:lpstr>Materie Curriculari Liceo Scienze Umane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Liceo Isabella D’Este di Tivoli                            Liceo delle Scienze Umane, Linguistico, Economico Sociale</dc:title>
  <dc:creator>ANDREA</dc:creator>
  <cp:lastModifiedBy>Maria  Angela Randazzo</cp:lastModifiedBy>
  <cp:revision>43</cp:revision>
  <dcterms:created xsi:type="dcterms:W3CDTF">2020-12-06T10:31:16Z</dcterms:created>
  <dcterms:modified xsi:type="dcterms:W3CDTF">2020-12-09T08:38:37Z</dcterms:modified>
</cp:coreProperties>
</file>